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2"/>
  </p:notesMasterIdLst>
  <p:handoutMasterIdLst>
    <p:handoutMasterId r:id="rId23"/>
  </p:handoutMasterIdLst>
  <p:sldIdLst>
    <p:sldId id="398" r:id="rId7"/>
    <p:sldId id="339" r:id="rId8"/>
    <p:sldId id="437" r:id="rId9"/>
    <p:sldId id="435" r:id="rId10"/>
    <p:sldId id="438" r:id="rId11"/>
    <p:sldId id="423" r:id="rId12"/>
    <p:sldId id="436" r:id="rId13"/>
    <p:sldId id="427" r:id="rId14"/>
    <p:sldId id="429" r:id="rId15"/>
    <p:sldId id="432" r:id="rId16"/>
    <p:sldId id="431" r:id="rId17"/>
    <p:sldId id="425" r:id="rId18"/>
    <p:sldId id="433" r:id="rId19"/>
    <p:sldId id="359" r:id="rId20"/>
    <p:sldId id="358"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00C1DE"/>
    <a:srgbClr val="333E48"/>
    <a:srgbClr val="7F7F7F"/>
    <a:srgbClr val="FF6B00"/>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1433CE-3146-4B44-8D6A-618EC5A27C1E}" v="9" dt="2022-08-17T02:27:56.81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68571" autoAdjust="0"/>
  </p:normalViewPr>
  <p:slideViewPr>
    <p:cSldViewPr snapToGrid="0">
      <p:cViewPr>
        <p:scale>
          <a:sx n="59" d="100"/>
          <a:sy n="59" d="100"/>
        </p:scale>
        <p:origin x="2848" y="6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8/16/22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en-US" dirty="0"/>
              <a:t>Bring compute closer to the data.</a:t>
            </a:r>
          </a:p>
          <a:p>
            <a:endParaRPr lang="en-US" dirty="0"/>
          </a:p>
          <a:p>
            <a:r>
              <a:rPr lang="en-US" dirty="0"/>
              <a:t>Now let me explain what tail latency is and maybe this will make a little more sense.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697463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Memcpy leads to throughput drop</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a:t>30</a:t>
            </a:r>
            <a:r>
              <a:rPr lang="en-US" dirty="0"/>
              <a:t>% is theoretical – describe how you get it.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94456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Uncritical tasks: Route computation, partition discovery, etc.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65860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hierarchy, storage access, compute, OS scheduler, queueing</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Systems built today have to be extremely optimized.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solidFill>
                  <a:schemeClr val="bg1"/>
                </a:solidFill>
                <a:latin typeface="+mn-lt"/>
                <a:ea typeface="ＭＳ Ｐゴシック" charset="0"/>
              </a:rPr>
              <a:t>Emulate Microservice and Measure Performance Boost that you would potentially see with DPU as a co-processor.</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60225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52234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the internship was to push the limits on the Arm cores of the DPU and analyze how much throughput they can sustain and see how they would hold up if they were to process a latency critical workload.</a:t>
            </a:r>
          </a:p>
          <a:p>
            <a:r>
              <a:rPr lang="en-US" dirty="0"/>
              <a:t>And see if it can be a viable candidate for processing these types of workloads.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348712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the internship was to push the limits on the Arm cores of the DPU and analyze how much throughput they can sustain and see how they would hold up if they were to process a latency critical workload.</a:t>
            </a:r>
          </a:p>
          <a:p>
            <a:r>
              <a:rPr lang="en-US" dirty="0"/>
              <a:t>And see if it can be a viable candidate for processing these types of workloads.</a:t>
            </a:r>
          </a:p>
          <a:p>
            <a:endParaRPr lang="en-US" dirty="0"/>
          </a:p>
          <a:p>
            <a:r>
              <a:rPr lang="en-US" dirty="0"/>
              <a:t>What is the testbed which we run this 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3503491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52864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15.4 MRPS * 2 * 86B * 8 = 21.2 Gbps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91887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10.1 MRPS * 2 * 86B * 8 = 13.9 Gbps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16743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t>4.76 MRPS * 2 * 86B * 8 = 6.5 Gbps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367626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715"/>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2A4FA427-EB3E-3449-943F-CB3DAB3EB8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9286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41137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95575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6_Section Divider slide">
    <p:bg>
      <p:bgPr>
        <a:solidFill>
          <a:schemeClr val="accent5"/>
        </a:soli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356230" y="0"/>
            <a:ext cx="6835769" cy="6857999"/>
          </a:xfrm>
          <a:prstGeom prst="rect">
            <a:avLst/>
          </a:prstGeom>
        </p:spPr>
      </p:pic>
    </p:spTree>
    <p:extLst>
      <p:ext uri="{BB962C8B-B14F-4D97-AF65-F5344CB8AC3E}">
        <p14:creationId xmlns:p14="http://schemas.microsoft.com/office/powerpoint/2010/main" val="286009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493454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1CA647C-0297-2248-9EC4-C59D9E7C3946}"/>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228799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accent5"/>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4AF1EA-FE1C-3F4A-A7A0-4F551C29E8E9}"/>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513491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 name="Content Placeholder 3"/>
          <p:cNvSpPr>
            <a:spLocks noGrp="1"/>
          </p:cNvSpPr>
          <p:nvPr>
            <p:ph sz="quarter" idx="19" hasCustomPrompt="1"/>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userDrawn="1">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7" name="Text Placeholder 2"/>
          <p:cNvSpPr>
            <a:spLocks noGrp="1"/>
          </p:cNvSpPr>
          <p:nvPr userDrawn="1">
            <p:ph idx="1" hasCustomPrompt="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Click to edit text styles</a:t>
            </a:r>
          </a:p>
          <a:p>
            <a:pPr lvl="1"/>
            <a:r>
              <a:rPr lang="en-US" dirty="0"/>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3" name="Text Placeholder 2"/>
          <p:cNvSpPr>
            <a:spLocks noGrp="1"/>
          </p:cNvSpPr>
          <p:nvPr userDrawn="1">
            <p:ph idx="17" hasCustomPrompt="1"/>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4" name="Text Placeholder 2"/>
          <p:cNvSpPr>
            <a:spLocks noGrp="1"/>
          </p:cNvSpPr>
          <p:nvPr userDrawn="1">
            <p:ph idx="18" hasCustomPrompt="1"/>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939" y="5980"/>
            <a:ext cx="12192000" cy="6858000"/>
          </a:xfrm>
          <a:prstGeom prst="rect">
            <a:avLst/>
          </a:prstGeom>
        </p:spPr>
      </p:pic>
      <p:sp>
        <p:nvSpPr>
          <p:cNvPr id="11" name="Freeform 10">
            <a:extLst>
              <a:ext uri="{FF2B5EF4-FFF2-40B4-BE49-F238E27FC236}">
                <a16:creationId xmlns:a16="http://schemas.microsoft.com/office/drawing/2014/main" id="{449CDA4C-9E15-534E-84B0-83C4633EA098}"/>
              </a:ext>
            </a:extLst>
          </p:cNvPr>
          <p:cNvSpPr/>
          <p:nvPr userDrawn="1"/>
        </p:nvSpPr>
        <p:spPr>
          <a:xfrm>
            <a:off x="0" y="5715"/>
            <a:ext cx="9725190" cy="6858265"/>
          </a:xfrm>
          <a:custGeom>
            <a:avLst/>
            <a:gdLst>
              <a:gd name="connsiteX0" fmla="*/ 4304371 w 9779619"/>
              <a:gd name="connsiteY0" fmla="*/ 0 h 6891453"/>
              <a:gd name="connsiteX1" fmla="*/ 0 w 9779619"/>
              <a:gd name="connsiteY1" fmla="*/ 0 h 6891453"/>
              <a:gd name="connsiteX2" fmla="*/ 0 w 9779619"/>
              <a:gd name="connsiteY2" fmla="*/ 6891453 h 6891453"/>
              <a:gd name="connsiteX3" fmla="*/ 8352263 w 9779619"/>
              <a:gd name="connsiteY3" fmla="*/ 6891453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80302"/>
              <a:gd name="connsiteX1" fmla="*/ 0 w 9779619"/>
              <a:gd name="connsiteY1" fmla="*/ 0 h 6880302"/>
              <a:gd name="connsiteX2" fmla="*/ 0 w 9779619"/>
              <a:gd name="connsiteY2" fmla="*/ 6857999 h 6880302"/>
              <a:gd name="connsiteX3" fmla="*/ 8363415 w 9779619"/>
              <a:gd name="connsiteY3" fmla="*/ 6880302 h 6880302"/>
              <a:gd name="connsiteX4" fmla="*/ 9779619 w 9779619"/>
              <a:gd name="connsiteY4" fmla="*/ 5475249 h 6880302"/>
              <a:gd name="connsiteX5" fmla="*/ 4304371 w 9779619"/>
              <a:gd name="connsiteY5" fmla="*/ 0 h 6880302"/>
              <a:gd name="connsiteX0" fmla="*/ 4304371 w 9779619"/>
              <a:gd name="connsiteY0" fmla="*/ 0 h 6869151"/>
              <a:gd name="connsiteX1" fmla="*/ 0 w 9779619"/>
              <a:gd name="connsiteY1" fmla="*/ 0 h 6869151"/>
              <a:gd name="connsiteX2" fmla="*/ 0 w 9779619"/>
              <a:gd name="connsiteY2" fmla="*/ 6857999 h 6869151"/>
              <a:gd name="connsiteX3" fmla="*/ 8385718 w 9779619"/>
              <a:gd name="connsiteY3" fmla="*/ 6869151 h 6869151"/>
              <a:gd name="connsiteX4" fmla="*/ 9779619 w 9779619"/>
              <a:gd name="connsiteY4" fmla="*/ 5475249 h 6869151"/>
              <a:gd name="connsiteX5" fmla="*/ 4304371 w 9779619"/>
              <a:gd name="connsiteY5" fmla="*/ 0 h 6869151"/>
              <a:gd name="connsiteX0" fmla="*/ 4304371 w 9779619"/>
              <a:gd name="connsiteY0" fmla="*/ 0 h 6869151"/>
              <a:gd name="connsiteX1" fmla="*/ 0 w 9779619"/>
              <a:gd name="connsiteY1" fmla="*/ 0 h 6869151"/>
              <a:gd name="connsiteX2" fmla="*/ 0 w 9779619"/>
              <a:gd name="connsiteY2" fmla="*/ 6857999 h 6869151"/>
              <a:gd name="connsiteX3" fmla="*/ 8353061 w 9779619"/>
              <a:gd name="connsiteY3" fmla="*/ 6869151 h 6869151"/>
              <a:gd name="connsiteX4" fmla="*/ 9779619 w 9779619"/>
              <a:gd name="connsiteY4" fmla="*/ 5475249 h 6869151"/>
              <a:gd name="connsiteX5" fmla="*/ 4304371 w 9779619"/>
              <a:gd name="connsiteY5" fmla="*/ 0 h 6869151"/>
              <a:gd name="connsiteX0" fmla="*/ 4304371 w 9725190"/>
              <a:gd name="connsiteY0" fmla="*/ 0 h 6869151"/>
              <a:gd name="connsiteX1" fmla="*/ 0 w 9725190"/>
              <a:gd name="connsiteY1" fmla="*/ 0 h 6869151"/>
              <a:gd name="connsiteX2" fmla="*/ 0 w 9725190"/>
              <a:gd name="connsiteY2" fmla="*/ 6857999 h 6869151"/>
              <a:gd name="connsiteX3" fmla="*/ 8353061 w 9725190"/>
              <a:gd name="connsiteY3" fmla="*/ 6869151 h 6869151"/>
              <a:gd name="connsiteX4" fmla="*/ 9725190 w 9725190"/>
              <a:gd name="connsiteY4" fmla="*/ 5464363 h 6869151"/>
              <a:gd name="connsiteX5" fmla="*/ 4304371 w 9725190"/>
              <a:gd name="connsiteY5" fmla="*/ 0 h 6869151"/>
              <a:gd name="connsiteX0" fmla="*/ 4304371 w 9725190"/>
              <a:gd name="connsiteY0" fmla="*/ 0 h 6858265"/>
              <a:gd name="connsiteX1" fmla="*/ 0 w 9725190"/>
              <a:gd name="connsiteY1" fmla="*/ 0 h 6858265"/>
              <a:gd name="connsiteX2" fmla="*/ 0 w 9725190"/>
              <a:gd name="connsiteY2" fmla="*/ 6857999 h 6858265"/>
              <a:gd name="connsiteX3" fmla="*/ 8320404 w 9725190"/>
              <a:gd name="connsiteY3" fmla="*/ 6858265 h 6858265"/>
              <a:gd name="connsiteX4" fmla="*/ 9725190 w 9725190"/>
              <a:gd name="connsiteY4" fmla="*/ 5464363 h 6858265"/>
              <a:gd name="connsiteX5" fmla="*/ 4304371 w 9725190"/>
              <a:gd name="connsiteY5" fmla="*/ 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190" h="6858265">
                <a:moveTo>
                  <a:pt x="4304371" y="0"/>
                </a:moveTo>
                <a:lnTo>
                  <a:pt x="0" y="0"/>
                </a:lnTo>
                <a:lnTo>
                  <a:pt x="0" y="6857999"/>
                </a:lnTo>
                <a:lnTo>
                  <a:pt x="8320404" y="6858265"/>
                </a:lnTo>
                <a:lnTo>
                  <a:pt x="9725190" y="5464363"/>
                </a:lnTo>
                <a:lnTo>
                  <a:pt x="4304371" y="0"/>
                </a:ln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195BE92-34F5-3546-A596-20D07A139B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78931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9" name="Content Placeholder 8"/>
          <p:cNvSpPr>
            <a:spLocks noGrp="1"/>
          </p:cNvSpPr>
          <p:nvPr>
            <p:ph sz="quarter" idx="21" hasCustomPrompt="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hasCustomPrompt="1"/>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hasCustomPrompt="1"/>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18" name="Text Placeholder 2"/>
          <p:cNvSpPr>
            <a:spLocks noGrp="1"/>
          </p:cNvSpPr>
          <p:nvPr>
            <p:ph idx="1" hasCustomPrompt="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7" name="Content Placeholder 3"/>
          <p:cNvSpPr>
            <a:spLocks noGrp="1"/>
          </p:cNvSpPr>
          <p:nvPr>
            <p:ph sz="quarter" idx="21" hasCustomPrompt="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Content Placeholder 5"/>
          <p:cNvSpPr>
            <a:spLocks noGrp="1"/>
          </p:cNvSpPr>
          <p:nvPr>
            <p:ph sz="quarter" idx="15" hasCustomPrompt="1"/>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8" name="Content Placeholder 3"/>
          <p:cNvSpPr>
            <a:spLocks noGrp="1"/>
          </p:cNvSpPr>
          <p:nvPr>
            <p:ph sz="quarter" idx="21" hasCustomPrompt="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hasCustomPrompt="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hasCustomPrompt="1"/>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898A6C-DE95-7141-81A3-94C7240F86C4}"/>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A70C8C98-8540-F243-A7E5-72B42C482D10}"/>
              </a:ext>
            </a:extLst>
          </p:cNvPr>
          <p:cNvSpPr>
            <a:spLocks noChangeArrowheads="1"/>
          </p:cNvSpPr>
          <p:nvPr userDrawn="1"/>
        </p:nvSpPr>
        <p:spPr bwMode="auto">
          <a:xfrm>
            <a:off x="6670505" y="611557"/>
            <a:ext cx="465518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br>
              <a:rPr lang="en-US" altLang="en-US" sz="2800" dirty="0">
                <a:solidFill>
                  <a:schemeClr val="bg1"/>
                </a:solidFill>
              </a:rPr>
            </a:br>
            <a:r>
              <a:rPr lang="en-US" altLang="en-US" sz="2800" dirty="0" err="1">
                <a:solidFill>
                  <a:schemeClr val="bg1"/>
                </a:solidFill>
              </a:rPr>
              <a:t>Grazie</a:t>
            </a:r>
            <a:endParaRPr lang="en-US" altLang="en-US" sz="2800" dirty="0">
              <a:solidFill>
                <a:schemeClr val="bg1"/>
              </a:solidFill>
            </a:endParaRP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1" name="TextBox 20">
            <a:extLst>
              <a:ext uri="{FF2B5EF4-FFF2-40B4-BE49-F238E27FC236}">
                <a16:creationId xmlns:a16="http://schemas.microsoft.com/office/drawing/2014/main" id="{F030D40D-9192-8244-AA65-C3087C63755D}"/>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2" name="Rectangle 11">
            <a:extLst>
              <a:ext uri="{FF2B5EF4-FFF2-40B4-BE49-F238E27FC236}">
                <a16:creationId xmlns:a16="http://schemas.microsoft.com/office/drawing/2014/main" id="{FECB3C99-415B-874B-A7EA-B639F6D828BE}"/>
              </a:ext>
            </a:extLst>
          </p:cNvPr>
          <p:cNvSpPr>
            <a:spLocks noChangeArrowheads="1"/>
          </p:cNvSpPr>
          <p:nvPr userDrawn="1"/>
        </p:nvSpPr>
        <p:spPr bwMode="auto">
          <a:xfrm>
            <a:off x="6670505" y="611557"/>
            <a:ext cx="465518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br>
              <a:rPr lang="en-US" altLang="en-US" sz="2800" dirty="0">
                <a:solidFill>
                  <a:schemeClr val="bg1"/>
                </a:solidFill>
              </a:rPr>
            </a:br>
            <a:r>
              <a:rPr lang="en-US" altLang="en-US" sz="2800" dirty="0" err="1">
                <a:solidFill>
                  <a:schemeClr val="bg1"/>
                </a:solidFill>
              </a:rPr>
              <a:t>Grazie</a:t>
            </a:r>
            <a:endParaRPr lang="en-US" altLang="en-US" sz="2800" dirty="0">
              <a:solidFill>
                <a:schemeClr val="bg1"/>
              </a:solidFill>
            </a:endParaRP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769446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Closing Slide">
    <p:bg>
      <p:bgPr>
        <a:solidFill>
          <a:schemeClr val="accent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973A747D-17C8-3049-97A8-E7994701ACBB}"/>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4AEA1C1A-F346-6042-9E15-5DA48B2AAAB4}"/>
              </a:ext>
            </a:extLst>
          </p:cNvPr>
          <p:cNvSpPr>
            <a:spLocks noChangeArrowheads="1"/>
          </p:cNvSpPr>
          <p:nvPr userDrawn="1"/>
        </p:nvSpPr>
        <p:spPr bwMode="auto">
          <a:xfrm>
            <a:off x="6670505" y="611557"/>
            <a:ext cx="465518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br>
              <a:rPr lang="en-US" altLang="en-US" sz="2800" dirty="0">
                <a:solidFill>
                  <a:schemeClr val="bg1"/>
                </a:solidFill>
              </a:rPr>
            </a:br>
            <a:r>
              <a:rPr lang="en-US" altLang="en-US" sz="2800" dirty="0" err="1">
                <a:solidFill>
                  <a:schemeClr val="bg1"/>
                </a:solidFill>
              </a:rPr>
              <a:t>Grazie</a:t>
            </a:r>
            <a:endParaRPr lang="en-US" altLang="en-US" sz="2800" dirty="0">
              <a:solidFill>
                <a:schemeClr val="bg1"/>
              </a:solidFill>
            </a:endParaRP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01357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5715"/>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65F417A8-5A56-C049-844F-E82873A772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332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1" name="TextBox 20">
            <a:extLst>
              <a:ext uri="{FF2B5EF4-FFF2-40B4-BE49-F238E27FC236}">
                <a16:creationId xmlns:a16="http://schemas.microsoft.com/office/drawing/2014/main" id="{F030D40D-9192-8244-AA65-C3087C63755D}"/>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6" name="Rectangle 5">
            <a:extLst>
              <a:ext uri="{FF2B5EF4-FFF2-40B4-BE49-F238E27FC236}">
                <a16:creationId xmlns:a16="http://schemas.microsoft.com/office/drawing/2014/main" id="{0828EB69-B773-9148-BC89-CDC737996A14}"/>
              </a:ext>
            </a:extLst>
          </p:cNvPr>
          <p:cNvSpPr>
            <a:spLocks noChangeArrowheads="1"/>
          </p:cNvSpPr>
          <p:nvPr userDrawn="1"/>
        </p:nvSpPr>
        <p:spPr bwMode="auto">
          <a:xfrm>
            <a:off x="6670505" y="611557"/>
            <a:ext cx="465518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br>
              <a:rPr lang="en-US" altLang="en-US" sz="2800" dirty="0">
                <a:solidFill>
                  <a:schemeClr val="bg1"/>
                </a:solidFill>
              </a:rPr>
            </a:br>
            <a:r>
              <a:rPr lang="en-US" altLang="en-US" sz="2800" dirty="0" err="1">
                <a:solidFill>
                  <a:schemeClr val="bg1"/>
                </a:solidFill>
              </a:rPr>
              <a:t>Grazie</a:t>
            </a:r>
            <a:endParaRPr lang="en-US" altLang="en-US" sz="2800" dirty="0">
              <a:solidFill>
                <a:schemeClr val="bg1"/>
              </a:solidFill>
            </a:endParaRP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810575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48FB55-D5BB-084F-BACF-A07C257E79F9}"/>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sp>
        <p:nvSpPr>
          <p:cNvPr id="11" name="TextBox 20">
            <a:extLst>
              <a:ext uri="{FF2B5EF4-FFF2-40B4-BE49-F238E27FC236}">
                <a16:creationId xmlns:a16="http://schemas.microsoft.com/office/drawing/2014/main" id="{0CA2B303-C077-3849-8B77-22F21C8E65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680716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1" name="TextBox 20">
            <a:extLst>
              <a:ext uri="{FF2B5EF4-FFF2-40B4-BE49-F238E27FC236}">
                <a16:creationId xmlns:a16="http://schemas.microsoft.com/office/drawing/2014/main" id="{69C1E1F5-7D7D-2747-90B1-01699B0AF9A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2250506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7_Closing Slide">
    <p:bg>
      <p:bgPr>
        <a:solidFill>
          <a:schemeClr val="accent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CB4EA8E-D6CA-DF40-9ADD-CE8408E00D92}"/>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sp>
        <p:nvSpPr>
          <p:cNvPr id="11" name="TextBox 20">
            <a:extLst>
              <a:ext uri="{FF2B5EF4-FFF2-40B4-BE49-F238E27FC236}">
                <a16:creationId xmlns:a16="http://schemas.microsoft.com/office/drawing/2014/main" id="{0CA2B303-C077-3849-8B77-22F21C8E65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257958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8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1" name="TextBox 20">
            <a:extLst>
              <a:ext uri="{FF2B5EF4-FFF2-40B4-BE49-F238E27FC236}">
                <a16:creationId xmlns:a16="http://schemas.microsoft.com/office/drawing/2014/main" id="{69C1E1F5-7D7D-2747-90B1-01699B0AF9A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034125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313727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41167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356230" y="0"/>
            <a:ext cx="6835769" cy="6858000"/>
          </a:xfrm>
          <a:prstGeom prst="rect">
            <a:avLst/>
          </a:prstGeom>
        </p:spPr>
      </p:pic>
    </p:spTree>
    <p:extLst>
      <p:ext uri="{BB962C8B-B14F-4D97-AF65-F5344CB8AC3E}">
        <p14:creationId xmlns:p14="http://schemas.microsoft.com/office/powerpoint/2010/main" val="726041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711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2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4478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4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2022 Arm</a:t>
            </a:r>
            <a:endParaRPr lang="en-US" altLang="en-US" sz="1000" dirty="0">
              <a:solidFill>
                <a:schemeClr val="bg2"/>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1478099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40"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dirty="0"/>
              <a:t>Click to edit title style</a:t>
            </a:r>
          </a:p>
        </p:txBody>
      </p:sp>
      <p:sp>
        <p:nvSpPr>
          <p:cNvPr id="1029" name="TextBox 26"/>
          <p:cNvSpPr txBox="1">
            <a:spLocks noChangeArrowheads="1"/>
          </p:cNvSpPr>
          <p:nvPr userDrawn="1"/>
        </p:nvSpPr>
        <p:spPr bwMode="auto">
          <a:xfrm>
            <a:off x="317949"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11" name="TextBox 20">
            <a:extLst>
              <a:ext uri="{FF2B5EF4-FFF2-40B4-BE49-F238E27FC236}">
                <a16:creationId xmlns:a16="http://schemas.microsoft.com/office/drawing/2014/main" id="{A9403B94-AAAF-AB46-B38A-95D16DAB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accent6"/>
                </a:solidFill>
              </a:rPr>
              <a:t>© 2022 Arm</a:t>
            </a:r>
            <a:endParaRPr lang="en-US" altLang="en-US" sz="1000" dirty="0">
              <a:solidFill>
                <a:schemeClr val="accent6"/>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20" r:id="rId1"/>
    <p:sldLayoutId id="2147485516" r:id="rId2"/>
    <p:sldLayoutId id="2147485521" r:id="rId3"/>
    <p:sldLayoutId id="2147485510" r:id="rId4"/>
    <p:sldLayoutId id="2147485524" r:id="rId5"/>
    <p:sldLayoutId id="2147485438" r:id="rId6"/>
    <p:sldLayoutId id="2147485535" r:id="rId7"/>
    <p:sldLayoutId id="2147485536" r:id="rId8"/>
    <p:sldLayoutId id="2147485538" r:id="rId9"/>
    <p:sldLayoutId id="2147485539" r:id="rId10"/>
    <p:sldLayoutId id="2147485540" r:id="rId11"/>
    <p:sldLayoutId id="2147485541" r:id="rId12"/>
    <p:sldLayoutId id="2147485523" r:id="rId13"/>
    <p:sldLayoutId id="2147485436" r:id="rId14"/>
    <p:sldLayoutId id="2147485525" r:id="rId15"/>
    <p:sldLayoutId id="2147485440" r:id="rId16"/>
    <p:sldLayoutId id="2147485441" r:id="rId17"/>
    <p:sldLayoutId id="2147485442" r:id="rId18"/>
    <p:sldLayoutId id="2147485443" r:id="rId19"/>
    <p:sldLayoutId id="2147485444" r:id="rId20"/>
    <p:sldLayoutId id="2147485445" r:id="rId21"/>
    <p:sldLayoutId id="2147485446" r:id="rId22"/>
    <p:sldLayoutId id="2147485447" r:id="rId23"/>
    <p:sldLayoutId id="2147485448" r:id="rId24"/>
    <p:sldLayoutId id="2147485449" r:id="rId25"/>
    <p:sldLayoutId id="2147485450" r:id="rId26"/>
    <p:sldLayoutId id="2147485452" r:id="rId27"/>
    <p:sldLayoutId id="2147485512" r:id="rId28"/>
    <p:sldLayoutId id="2147485526" r:id="rId29"/>
    <p:sldLayoutId id="2147485527" r:id="rId30"/>
    <p:sldLayoutId id="2147485453" r:id="rId31"/>
    <p:sldLayoutId id="2147485513" r:id="rId32"/>
    <p:sldLayoutId id="2147485528" r:id="rId33"/>
    <p:sldLayoutId id="2147485529" r:id="rId34"/>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Tx/>
        <a:buBlip>
          <a:blip r:embed="rId37">
            <a:extLst>
              <a:ext uri="{96DAC541-7B7A-43D3-8B79-37D633B846F1}">
                <asvg:svgBlip xmlns:asvg="http://schemas.microsoft.com/office/drawing/2016/SVG/main" r:embed="rId38"/>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39">
            <a:extLst>
              <a:ext uri="{96DAC541-7B7A-43D3-8B79-37D633B846F1}">
                <asvg:svgBlip xmlns:asvg="http://schemas.microsoft.com/office/drawing/2016/SVG/main" r:embed="rId40"/>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39">
            <a:extLst>
              <a:ext uri="{96DAC541-7B7A-43D3-8B79-37D633B846F1}">
                <asvg:svgBlip xmlns:asvg="http://schemas.microsoft.com/office/drawing/2016/SVG/main" r:embed="rId40"/>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8.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C9D6A6-8F63-604E-A08D-9969E81528A9}"/>
              </a:ext>
            </a:extLst>
          </p:cNvPr>
          <p:cNvSpPr>
            <a:spLocks noGrp="1"/>
          </p:cNvSpPr>
          <p:nvPr>
            <p:ph type="title"/>
          </p:nvPr>
        </p:nvSpPr>
        <p:spPr/>
        <p:txBody>
          <a:bodyPr/>
          <a:lstStyle/>
          <a:p>
            <a:r>
              <a:rPr lang="en-US" dirty="0"/>
              <a:t>Exploring BlueField-2 DPU as an Accelerator for Latency Sensitive Workloads</a:t>
            </a:r>
          </a:p>
        </p:txBody>
      </p:sp>
      <p:sp>
        <p:nvSpPr>
          <p:cNvPr id="7" name="Subtitle 6">
            <a:extLst>
              <a:ext uri="{FF2B5EF4-FFF2-40B4-BE49-F238E27FC236}">
                <a16:creationId xmlns:a16="http://schemas.microsoft.com/office/drawing/2014/main" id="{F8CDA285-DE49-9146-B9F2-EAE0F8B45EB8}"/>
              </a:ext>
            </a:extLst>
          </p:cNvPr>
          <p:cNvSpPr>
            <a:spLocks noGrp="1"/>
          </p:cNvSpPr>
          <p:nvPr>
            <p:ph type="subTitle" idx="1"/>
          </p:nvPr>
        </p:nvSpPr>
        <p:spPr>
          <a:xfrm>
            <a:off x="598625" y="4851257"/>
            <a:ext cx="6192840" cy="702444"/>
          </a:xfrm>
        </p:spPr>
        <p:txBody>
          <a:bodyPr/>
          <a:lstStyle/>
          <a:p>
            <a:r>
              <a:rPr lang="en-US" dirty="0"/>
              <a:t>by </a:t>
            </a:r>
          </a:p>
          <a:p>
            <a:r>
              <a:rPr lang="en-US" dirty="0"/>
              <a:t>Hamed Seyedroudbari</a:t>
            </a:r>
          </a:p>
        </p:txBody>
      </p:sp>
    </p:spTree>
    <p:extLst>
      <p:ext uri="{BB962C8B-B14F-4D97-AF65-F5344CB8AC3E}">
        <p14:creationId xmlns:p14="http://schemas.microsoft.com/office/powerpoint/2010/main" val="261450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DA230-2717-9B6B-2010-9699826A5356}"/>
              </a:ext>
            </a:extLst>
          </p:cNvPr>
          <p:cNvSpPr>
            <a:spLocks noGrp="1"/>
          </p:cNvSpPr>
          <p:nvPr>
            <p:ph type="title"/>
          </p:nvPr>
        </p:nvSpPr>
        <p:spPr/>
        <p:txBody>
          <a:bodyPr/>
          <a:lstStyle/>
          <a:p>
            <a:r>
              <a:rPr lang="en-US" dirty="0"/>
              <a:t>Can the DPU’s Arm Cores Keep Up?</a:t>
            </a:r>
          </a:p>
        </p:txBody>
      </p:sp>
      <p:sp>
        <p:nvSpPr>
          <p:cNvPr id="3" name="Content Placeholder 2">
            <a:extLst>
              <a:ext uri="{FF2B5EF4-FFF2-40B4-BE49-F238E27FC236}">
                <a16:creationId xmlns:a16="http://schemas.microsoft.com/office/drawing/2014/main" id="{A260EFC3-24C0-4489-55C4-E4FDEEB6CF22}"/>
              </a:ext>
            </a:extLst>
          </p:cNvPr>
          <p:cNvSpPr>
            <a:spLocks noGrp="1"/>
          </p:cNvSpPr>
          <p:nvPr>
            <p:ph idx="1"/>
          </p:nvPr>
        </p:nvSpPr>
        <p:spPr>
          <a:xfrm>
            <a:off x="479425" y="1203056"/>
            <a:ext cx="11233150" cy="4948335"/>
          </a:xfrm>
        </p:spPr>
        <p:txBody>
          <a:bodyPr/>
          <a:lstStyle/>
          <a:p>
            <a:r>
              <a:rPr lang="en-US" dirty="0"/>
              <a:t>BF-2 DPU</a:t>
            </a:r>
          </a:p>
          <a:p>
            <a:pPr lvl="1"/>
            <a:r>
              <a:rPr lang="en-US" dirty="0"/>
              <a:t>Can DPU keep up with client’s send rate?</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20.2 M </a:t>
            </a:r>
            <a:r>
              <a:rPr lang="en-US" dirty="0" err="1"/>
              <a:t>msgs</a:t>
            </a:r>
            <a:r>
              <a:rPr lang="en-US" dirty="0"/>
              <a:t>/sec</a:t>
            </a:r>
          </a:p>
          <a:p>
            <a:pPr lvl="1"/>
            <a:r>
              <a:rPr lang="en-US" dirty="0"/>
              <a:t>Network is not the bottleneck.</a:t>
            </a:r>
          </a:p>
        </p:txBody>
      </p:sp>
      <p:cxnSp>
        <p:nvCxnSpPr>
          <p:cNvPr id="4" name="Straight Arrow Connector 3">
            <a:extLst>
              <a:ext uri="{FF2B5EF4-FFF2-40B4-BE49-F238E27FC236}">
                <a16:creationId xmlns:a16="http://schemas.microsoft.com/office/drawing/2014/main" id="{F9F3B214-AB11-D236-004E-F8804BB7E6A8}"/>
              </a:ext>
            </a:extLst>
          </p:cNvPr>
          <p:cNvCxnSpPr>
            <a:cxnSpLocks/>
          </p:cNvCxnSpPr>
          <p:nvPr/>
        </p:nvCxnSpPr>
        <p:spPr>
          <a:xfrm>
            <a:off x="4425111" y="3443826"/>
            <a:ext cx="626056" cy="281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497E388-F862-4F19-3C62-8B9CF0294E57}"/>
              </a:ext>
            </a:extLst>
          </p:cNvPr>
          <p:cNvCxnSpPr>
            <a:cxnSpLocks/>
          </p:cNvCxnSpPr>
          <p:nvPr/>
        </p:nvCxnSpPr>
        <p:spPr>
          <a:xfrm flipH="1">
            <a:off x="2399908" y="3436473"/>
            <a:ext cx="64008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746E4BA2-7A88-814D-798A-98155A650841}"/>
              </a:ext>
            </a:extLst>
          </p:cNvPr>
          <p:cNvSpPr/>
          <p:nvPr/>
        </p:nvSpPr>
        <p:spPr>
          <a:xfrm>
            <a:off x="2748025" y="2993820"/>
            <a:ext cx="1990478"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Ethernet</a:t>
            </a:r>
          </a:p>
        </p:txBody>
      </p:sp>
      <p:sp>
        <p:nvSpPr>
          <p:cNvPr id="7" name="Rectangle: Rounded Corners 37">
            <a:extLst>
              <a:ext uri="{FF2B5EF4-FFF2-40B4-BE49-F238E27FC236}">
                <a16:creationId xmlns:a16="http://schemas.microsoft.com/office/drawing/2014/main" id="{0D5DC84F-3B27-AB58-4B3D-58081B52A256}"/>
              </a:ext>
            </a:extLst>
          </p:cNvPr>
          <p:cNvSpPr/>
          <p:nvPr/>
        </p:nvSpPr>
        <p:spPr>
          <a:xfrm>
            <a:off x="808672" y="2349473"/>
            <a:ext cx="1591236" cy="1846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4BCFA05-971D-ED8D-C593-E799DD1EADE0}"/>
              </a:ext>
            </a:extLst>
          </p:cNvPr>
          <p:cNvSpPr/>
          <p:nvPr/>
        </p:nvSpPr>
        <p:spPr>
          <a:xfrm>
            <a:off x="928316" y="3865203"/>
            <a:ext cx="1344792" cy="400110"/>
          </a:xfrm>
          <a:prstGeom prst="rect">
            <a:avLst/>
          </a:prstGeom>
        </p:spPr>
        <p:txBody>
          <a:bodyPr wrap="none">
            <a:spAutoFit/>
          </a:bodyPr>
          <a:lstStyle/>
          <a:p>
            <a:pPr algn="ctr"/>
            <a:r>
              <a:rPr lang="en-US" sz="2000" b="1" dirty="0"/>
              <a:t>Host Client</a:t>
            </a:r>
          </a:p>
        </p:txBody>
      </p:sp>
      <p:sp>
        <p:nvSpPr>
          <p:cNvPr id="9" name="Rectangle: Rounded Corners 37">
            <a:extLst>
              <a:ext uri="{FF2B5EF4-FFF2-40B4-BE49-F238E27FC236}">
                <a16:creationId xmlns:a16="http://schemas.microsoft.com/office/drawing/2014/main" id="{8F25935D-F333-FF80-2CE2-0274770921D8}"/>
              </a:ext>
            </a:extLst>
          </p:cNvPr>
          <p:cNvSpPr/>
          <p:nvPr/>
        </p:nvSpPr>
        <p:spPr>
          <a:xfrm>
            <a:off x="871748" y="3261491"/>
            <a:ext cx="1445243"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FBCCACC-BF4D-31FC-B104-A6779F1D4299}"/>
              </a:ext>
            </a:extLst>
          </p:cNvPr>
          <p:cNvSpPr/>
          <p:nvPr/>
        </p:nvSpPr>
        <p:spPr>
          <a:xfrm>
            <a:off x="1196108" y="3182166"/>
            <a:ext cx="771172" cy="400110"/>
          </a:xfrm>
          <a:prstGeom prst="rect">
            <a:avLst/>
          </a:prstGeom>
        </p:spPr>
        <p:txBody>
          <a:bodyPr wrap="none">
            <a:spAutoFit/>
          </a:bodyPr>
          <a:lstStyle/>
          <a:p>
            <a:pPr algn="ctr"/>
            <a:r>
              <a:rPr lang="en-US" sz="2000" dirty="0"/>
              <a:t>Cores</a:t>
            </a:r>
          </a:p>
        </p:txBody>
      </p:sp>
      <p:cxnSp>
        <p:nvCxnSpPr>
          <p:cNvPr id="11" name="Straight Arrow Connector 10">
            <a:extLst>
              <a:ext uri="{FF2B5EF4-FFF2-40B4-BE49-F238E27FC236}">
                <a16:creationId xmlns:a16="http://schemas.microsoft.com/office/drawing/2014/main" id="{79E7CEAE-D006-31B6-6FDD-3800FF6D5E21}"/>
              </a:ext>
            </a:extLst>
          </p:cNvPr>
          <p:cNvCxnSpPr>
            <a:cxnSpLocks/>
          </p:cNvCxnSpPr>
          <p:nvPr/>
        </p:nvCxnSpPr>
        <p:spPr>
          <a:xfrm>
            <a:off x="1590372" y="2778423"/>
            <a:ext cx="0" cy="483068"/>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A813A343-99D8-CD40-AD99-3A23D1432EC7}"/>
              </a:ext>
            </a:extLst>
          </p:cNvPr>
          <p:cNvSpPr txBox="1"/>
          <p:nvPr/>
        </p:nvSpPr>
        <p:spPr>
          <a:xfrm>
            <a:off x="1038732" y="2373596"/>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13" name="Group 12">
            <a:extLst>
              <a:ext uri="{FF2B5EF4-FFF2-40B4-BE49-F238E27FC236}">
                <a16:creationId xmlns:a16="http://schemas.microsoft.com/office/drawing/2014/main" id="{A9170BC3-D16B-C516-77F4-59D252C925C7}"/>
              </a:ext>
            </a:extLst>
          </p:cNvPr>
          <p:cNvGrpSpPr/>
          <p:nvPr/>
        </p:nvGrpSpPr>
        <p:grpSpPr>
          <a:xfrm>
            <a:off x="948860" y="3548043"/>
            <a:ext cx="274320" cy="274320"/>
            <a:chOff x="9827154" y="4299018"/>
            <a:chExt cx="457200" cy="457200"/>
          </a:xfrm>
        </p:grpSpPr>
        <p:sp>
          <p:nvSpPr>
            <p:cNvPr id="14" name="Oval 13">
              <a:extLst>
                <a:ext uri="{FF2B5EF4-FFF2-40B4-BE49-F238E27FC236}">
                  <a16:creationId xmlns:a16="http://schemas.microsoft.com/office/drawing/2014/main" id="{7E244C22-7A0D-0385-0CBF-8B426BF27A4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2070">
              <a:extLst>
                <a:ext uri="{FF2B5EF4-FFF2-40B4-BE49-F238E27FC236}">
                  <a16:creationId xmlns:a16="http://schemas.microsoft.com/office/drawing/2014/main" id="{325F3A12-BEC8-7C3A-E9D1-1AB4EB0F1DE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8890A14-8B11-7136-4CE0-651A84A57ADF}"/>
              </a:ext>
            </a:extLst>
          </p:cNvPr>
          <p:cNvGrpSpPr/>
          <p:nvPr/>
        </p:nvGrpSpPr>
        <p:grpSpPr>
          <a:xfrm>
            <a:off x="1286203" y="3556543"/>
            <a:ext cx="274320" cy="274320"/>
            <a:chOff x="9827154" y="4299018"/>
            <a:chExt cx="457200" cy="457200"/>
          </a:xfrm>
        </p:grpSpPr>
        <p:sp>
          <p:nvSpPr>
            <p:cNvPr id="17" name="Oval 16">
              <a:extLst>
                <a:ext uri="{FF2B5EF4-FFF2-40B4-BE49-F238E27FC236}">
                  <a16:creationId xmlns:a16="http://schemas.microsoft.com/office/drawing/2014/main" id="{C7631E03-1FA2-62FA-BBEC-47BCAB17212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2073">
              <a:extLst>
                <a:ext uri="{FF2B5EF4-FFF2-40B4-BE49-F238E27FC236}">
                  <a16:creationId xmlns:a16="http://schemas.microsoft.com/office/drawing/2014/main" id="{3081B267-C51D-159B-7182-5649DE2C65C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3058F59-48E2-158B-64B9-48DE180D4047}"/>
              </a:ext>
            </a:extLst>
          </p:cNvPr>
          <p:cNvGrpSpPr/>
          <p:nvPr/>
        </p:nvGrpSpPr>
        <p:grpSpPr>
          <a:xfrm>
            <a:off x="1603197" y="3559608"/>
            <a:ext cx="274320" cy="274320"/>
            <a:chOff x="9827154" y="4299018"/>
            <a:chExt cx="457200" cy="457200"/>
          </a:xfrm>
        </p:grpSpPr>
        <p:sp>
          <p:nvSpPr>
            <p:cNvPr id="20" name="Oval 19">
              <a:extLst>
                <a:ext uri="{FF2B5EF4-FFF2-40B4-BE49-F238E27FC236}">
                  <a16:creationId xmlns:a16="http://schemas.microsoft.com/office/drawing/2014/main" id="{5F5050F1-4ED1-C6DD-1795-6161E44B652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76">
              <a:extLst>
                <a:ext uri="{FF2B5EF4-FFF2-40B4-BE49-F238E27FC236}">
                  <a16:creationId xmlns:a16="http://schemas.microsoft.com/office/drawing/2014/main" id="{CB672567-42FF-BB17-C3F9-B53DD253F63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680CF15-2410-031F-CF07-1D34FCCD3175}"/>
              </a:ext>
            </a:extLst>
          </p:cNvPr>
          <p:cNvGrpSpPr/>
          <p:nvPr/>
        </p:nvGrpSpPr>
        <p:grpSpPr>
          <a:xfrm>
            <a:off x="1940540" y="3558964"/>
            <a:ext cx="274320" cy="274320"/>
            <a:chOff x="9827154" y="4299018"/>
            <a:chExt cx="457200" cy="457200"/>
          </a:xfrm>
        </p:grpSpPr>
        <p:sp>
          <p:nvSpPr>
            <p:cNvPr id="23" name="Oval 22">
              <a:extLst>
                <a:ext uri="{FF2B5EF4-FFF2-40B4-BE49-F238E27FC236}">
                  <a16:creationId xmlns:a16="http://schemas.microsoft.com/office/drawing/2014/main" id="{52F93AEB-93CB-AFAD-DA84-9AAC138219A8}"/>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urved Connector 2079">
              <a:extLst>
                <a:ext uri="{FF2B5EF4-FFF2-40B4-BE49-F238E27FC236}">
                  <a16:creationId xmlns:a16="http://schemas.microsoft.com/office/drawing/2014/main" id="{CB617E5B-580B-586C-A1B6-4E34CE5DCED4}"/>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5" name="Rectangle: Rounded Corners 37">
            <a:extLst>
              <a:ext uri="{FF2B5EF4-FFF2-40B4-BE49-F238E27FC236}">
                <a16:creationId xmlns:a16="http://schemas.microsoft.com/office/drawing/2014/main" id="{A0E10F0D-1383-F861-876D-76E31998B837}"/>
              </a:ext>
            </a:extLst>
          </p:cNvPr>
          <p:cNvSpPr/>
          <p:nvPr/>
        </p:nvSpPr>
        <p:spPr>
          <a:xfrm>
            <a:off x="6025246" y="2817414"/>
            <a:ext cx="4711920" cy="2015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Rounded Rectangle 2081">
            <a:extLst>
              <a:ext uri="{FF2B5EF4-FFF2-40B4-BE49-F238E27FC236}">
                <a16:creationId xmlns:a16="http://schemas.microsoft.com/office/drawing/2014/main" id="{B3A048C0-6D33-EF84-6D72-87EB2333EBBE}"/>
              </a:ext>
            </a:extLst>
          </p:cNvPr>
          <p:cNvSpPr/>
          <p:nvPr/>
        </p:nvSpPr>
        <p:spPr>
          <a:xfrm>
            <a:off x="6303006" y="3372174"/>
            <a:ext cx="1837128" cy="10106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C1BA8-A471-9278-353F-5895DC99DC29}"/>
              </a:ext>
            </a:extLst>
          </p:cNvPr>
          <p:cNvSpPr/>
          <p:nvPr/>
        </p:nvSpPr>
        <p:spPr>
          <a:xfrm>
            <a:off x="5985973" y="2819601"/>
            <a:ext cx="2242922" cy="461665"/>
          </a:xfrm>
          <a:prstGeom prst="rect">
            <a:avLst/>
          </a:prstGeom>
        </p:spPr>
        <p:txBody>
          <a:bodyPr wrap="none">
            <a:spAutoFit/>
          </a:bodyPr>
          <a:lstStyle/>
          <a:p>
            <a:pPr algn="ctr"/>
            <a:r>
              <a:rPr lang="en-US" sz="2400" dirty="0"/>
              <a:t>BlueField-2 DPU</a:t>
            </a:r>
            <a:endParaRPr lang="en-US" sz="2000" dirty="0"/>
          </a:p>
        </p:txBody>
      </p:sp>
      <p:sp>
        <p:nvSpPr>
          <p:cNvPr id="28" name="TextBox 2">
            <a:extLst>
              <a:ext uri="{FF2B5EF4-FFF2-40B4-BE49-F238E27FC236}">
                <a16:creationId xmlns:a16="http://schemas.microsoft.com/office/drawing/2014/main" id="{67015D1C-6DA7-4CAA-51A5-0833879FE789}"/>
              </a:ext>
            </a:extLst>
          </p:cNvPr>
          <p:cNvSpPr txBox="1"/>
          <p:nvPr/>
        </p:nvSpPr>
        <p:spPr>
          <a:xfrm>
            <a:off x="6127943" y="4005708"/>
            <a:ext cx="16861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ConnectX-6</a:t>
            </a:r>
          </a:p>
        </p:txBody>
      </p:sp>
      <p:sp>
        <p:nvSpPr>
          <p:cNvPr id="29" name="TextBox 2">
            <a:extLst>
              <a:ext uri="{FF2B5EF4-FFF2-40B4-BE49-F238E27FC236}">
                <a16:creationId xmlns:a16="http://schemas.microsoft.com/office/drawing/2014/main" id="{6C2C0478-A5B5-9822-08C3-F5B1E7D1EE28}"/>
              </a:ext>
            </a:extLst>
          </p:cNvPr>
          <p:cNvSpPr txBox="1"/>
          <p:nvPr/>
        </p:nvSpPr>
        <p:spPr>
          <a:xfrm>
            <a:off x="6360424" y="3465428"/>
            <a:ext cx="1686130" cy="442674"/>
          </a:xfrm>
          <a:prstGeom prst="roundRect">
            <a:avLst/>
          </a:prstGeom>
          <a:solidFill>
            <a:schemeClr val="tx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RDMA</a:t>
            </a:r>
          </a:p>
        </p:txBody>
      </p:sp>
      <p:cxnSp>
        <p:nvCxnSpPr>
          <p:cNvPr id="30" name="Straight Arrow Connector 29">
            <a:extLst>
              <a:ext uri="{FF2B5EF4-FFF2-40B4-BE49-F238E27FC236}">
                <a16:creationId xmlns:a16="http://schemas.microsoft.com/office/drawing/2014/main" id="{F698D441-3E8E-7554-E143-97B395745276}"/>
              </a:ext>
            </a:extLst>
          </p:cNvPr>
          <p:cNvCxnSpPr/>
          <p:nvPr/>
        </p:nvCxnSpPr>
        <p:spPr>
          <a:xfrm flipH="1">
            <a:off x="5831952" y="3556543"/>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2">
            <a:extLst>
              <a:ext uri="{FF2B5EF4-FFF2-40B4-BE49-F238E27FC236}">
                <a16:creationId xmlns:a16="http://schemas.microsoft.com/office/drawing/2014/main" id="{E47D605D-A21B-9045-7121-96363B031B01}"/>
              </a:ext>
            </a:extLst>
          </p:cNvPr>
          <p:cNvSpPr txBox="1"/>
          <p:nvPr/>
        </p:nvSpPr>
        <p:spPr>
          <a:xfrm rot="16200000">
            <a:off x="5100437" y="3061885"/>
            <a:ext cx="684826"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1</a:t>
            </a:r>
          </a:p>
        </p:txBody>
      </p:sp>
      <p:sp>
        <p:nvSpPr>
          <p:cNvPr id="33" name="TextBox 2">
            <a:extLst>
              <a:ext uri="{FF2B5EF4-FFF2-40B4-BE49-F238E27FC236}">
                <a16:creationId xmlns:a16="http://schemas.microsoft.com/office/drawing/2014/main" id="{AECD1086-C62F-73B7-2B50-38C01A2136DC}"/>
              </a:ext>
            </a:extLst>
          </p:cNvPr>
          <p:cNvSpPr txBox="1"/>
          <p:nvPr/>
        </p:nvSpPr>
        <p:spPr>
          <a:xfrm rot="16200000">
            <a:off x="5110947" y="3778444"/>
            <a:ext cx="684827"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2</a:t>
            </a:r>
          </a:p>
        </p:txBody>
      </p:sp>
      <p:sp>
        <p:nvSpPr>
          <p:cNvPr id="34" name="TextBox 2">
            <a:extLst>
              <a:ext uri="{FF2B5EF4-FFF2-40B4-BE49-F238E27FC236}">
                <a16:creationId xmlns:a16="http://schemas.microsoft.com/office/drawing/2014/main" id="{BA7943A4-961B-88F3-3C4C-2C08E08A03BA}"/>
              </a:ext>
            </a:extLst>
          </p:cNvPr>
          <p:cNvSpPr txBox="1"/>
          <p:nvPr/>
        </p:nvSpPr>
        <p:spPr>
          <a:xfrm rot="16200000">
            <a:off x="7542577" y="3599444"/>
            <a:ext cx="1680638" cy="442674"/>
          </a:xfrm>
          <a:prstGeom prst="roundRect">
            <a:avLst/>
          </a:prstGeom>
          <a:solidFill>
            <a:srgbClr val="0070C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PCIe Switch</a:t>
            </a:r>
          </a:p>
        </p:txBody>
      </p:sp>
      <p:sp>
        <p:nvSpPr>
          <p:cNvPr id="36" name="Rectangle: Rounded Corners 37">
            <a:extLst>
              <a:ext uri="{FF2B5EF4-FFF2-40B4-BE49-F238E27FC236}">
                <a16:creationId xmlns:a16="http://schemas.microsoft.com/office/drawing/2014/main" id="{61A31E80-3266-AC99-D04F-4E41D5B61994}"/>
              </a:ext>
            </a:extLst>
          </p:cNvPr>
          <p:cNvSpPr/>
          <p:nvPr/>
        </p:nvSpPr>
        <p:spPr>
          <a:xfrm>
            <a:off x="9053661" y="2900377"/>
            <a:ext cx="724829" cy="1837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734ECCD6-EBAE-6221-84F3-F7092840C460}"/>
              </a:ext>
            </a:extLst>
          </p:cNvPr>
          <p:cNvSpPr/>
          <p:nvPr/>
        </p:nvSpPr>
        <p:spPr>
          <a:xfrm>
            <a:off x="8985052" y="2859439"/>
            <a:ext cx="899248" cy="646331"/>
          </a:xfrm>
          <a:prstGeom prst="rect">
            <a:avLst/>
          </a:prstGeom>
        </p:spPr>
        <p:txBody>
          <a:bodyPr wrap="square">
            <a:spAutoFit/>
          </a:bodyPr>
          <a:lstStyle/>
          <a:p>
            <a:pPr algn="ctr"/>
            <a:r>
              <a:rPr lang="en-US" dirty="0"/>
              <a:t>Arm Cores</a:t>
            </a:r>
          </a:p>
        </p:txBody>
      </p:sp>
      <p:sp>
        <p:nvSpPr>
          <p:cNvPr id="39" name="TextBox 2">
            <a:extLst>
              <a:ext uri="{FF2B5EF4-FFF2-40B4-BE49-F238E27FC236}">
                <a16:creationId xmlns:a16="http://schemas.microsoft.com/office/drawing/2014/main" id="{D7AC7F6A-F473-6CD3-F769-776AD07312A0}"/>
              </a:ext>
            </a:extLst>
          </p:cNvPr>
          <p:cNvSpPr txBox="1"/>
          <p:nvPr/>
        </p:nvSpPr>
        <p:spPr>
          <a:xfrm rot="16200000">
            <a:off x="9852317" y="3631060"/>
            <a:ext cx="11953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41" name="Group 40">
            <a:extLst>
              <a:ext uri="{FF2B5EF4-FFF2-40B4-BE49-F238E27FC236}">
                <a16:creationId xmlns:a16="http://schemas.microsoft.com/office/drawing/2014/main" id="{74B187DF-7B28-A409-74D0-113341C9FD18}"/>
              </a:ext>
            </a:extLst>
          </p:cNvPr>
          <p:cNvGrpSpPr/>
          <p:nvPr/>
        </p:nvGrpSpPr>
        <p:grpSpPr>
          <a:xfrm>
            <a:off x="9119274" y="3450944"/>
            <a:ext cx="274320" cy="274320"/>
            <a:chOff x="9827154" y="4299018"/>
            <a:chExt cx="457200" cy="457200"/>
          </a:xfrm>
        </p:grpSpPr>
        <p:sp>
          <p:nvSpPr>
            <p:cNvPr id="42" name="Oval 41">
              <a:extLst>
                <a:ext uri="{FF2B5EF4-FFF2-40B4-BE49-F238E27FC236}">
                  <a16:creationId xmlns:a16="http://schemas.microsoft.com/office/drawing/2014/main" id="{4838F9D6-287C-0456-50A3-B1D33C999694}"/>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urved Connector 2098">
              <a:extLst>
                <a:ext uri="{FF2B5EF4-FFF2-40B4-BE49-F238E27FC236}">
                  <a16:creationId xmlns:a16="http://schemas.microsoft.com/office/drawing/2014/main" id="{C540A7D5-BEE1-399D-AD57-381B645E236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0141BE9-806B-A93A-6296-F8661A6754AD}"/>
              </a:ext>
            </a:extLst>
          </p:cNvPr>
          <p:cNvGrpSpPr/>
          <p:nvPr/>
        </p:nvGrpSpPr>
        <p:grpSpPr>
          <a:xfrm>
            <a:off x="9119274" y="3788003"/>
            <a:ext cx="274320" cy="274320"/>
            <a:chOff x="9827154" y="4299018"/>
            <a:chExt cx="457200" cy="457200"/>
          </a:xfrm>
        </p:grpSpPr>
        <p:sp>
          <p:nvSpPr>
            <p:cNvPr id="45" name="Oval 44">
              <a:extLst>
                <a:ext uri="{FF2B5EF4-FFF2-40B4-BE49-F238E27FC236}">
                  <a16:creationId xmlns:a16="http://schemas.microsoft.com/office/drawing/2014/main" id="{FD385745-E02E-BF9F-2071-664D9EBB301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urved Connector 2101">
              <a:extLst>
                <a:ext uri="{FF2B5EF4-FFF2-40B4-BE49-F238E27FC236}">
                  <a16:creationId xmlns:a16="http://schemas.microsoft.com/office/drawing/2014/main" id="{9847068E-4B79-1A2B-FCF9-7954A4B92EE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D1EFB12-8727-BBD4-A3C0-7476261AA53D}"/>
              </a:ext>
            </a:extLst>
          </p:cNvPr>
          <p:cNvGrpSpPr/>
          <p:nvPr/>
        </p:nvGrpSpPr>
        <p:grpSpPr>
          <a:xfrm>
            <a:off x="9119288" y="4106214"/>
            <a:ext cx="274320" cy="274320"/>
            <a:chOff x="9827154" y="4299018"/>
            <a:chExt cx="457200" cy="457200"/>
          </a:xfrm>
        </p:grpSpPr>
        <p:sp>
          <p:nvSpPr>
            <p:cNvPr id="48" name="Oval 47">
              <a:extLst>
                <a:ext uri="{FF2B5EF4-FFF2-40B4-BE49-F238E27FC236}">
                  <a16:creationId xmlns:a16="http://schemas.microsoft.com/office/drawing/2014/main" id="{2D1895BD-F1ED-8F62-5350-CA3C87631C8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2104">
              <a:extLst>
                <a:ext uri="{FF2B5EF4-FFF2-40B4-BE49-F238E27FC236}">
                  <a16:creationId xmlns:a16="http://schemas.microsoft.com/office/drawing/2014/main" id="{5DDEACC7-B622-46E8-7558-89C9E307E626}"/>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4A4AD75-6BCC-5FA0-4419-A87F69631145}"/>
              </a:ext>
            </a:extLst>
          </p:cNvPr>
          <p:cNvGrpSpPr/>
          <p:nvPr/>
        </p:nvGrpSpPr>
        <p:grpSpPr>
          <a:xfrm>
            <a:off x="9119274" y="4430531"/>
            <a:ext cx="274320" cy="274320"/>
            <a:chOff x="9827154" y="4299018"/>
            <a:chExt cx="457200" cy="457200"/>
          </a:xfrm>
        </p:grpSpPr>
        <p:sp>
          <p:nvSpPr>
            <p:cNvPr id="51" name="Oval 50">
              <a:extLst>
                <a:ext uri="{FF2B5EF4-FFF2-40B4-BE49-F238E27FC236}">
                  <a16:creationId xmlns:a16="http://schemas.microsoft.com/office/drawing/2014/main" id="{40D89DFB-3818-7EFB-6BBF-2C9ADCC1E255}"/>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2107">
              <a:extLst>
                <a:ext uri="{FF2B5EF4-FFF2-40B4-BE49-F238E27FC236}">
                  <a16:creationId xmlns:a16="http://schemas.microsoft.com/office/drawing/2014/main" id="{EA32F46F-DFE7-EB32-EF7A-35FD380BB65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EC5AB10-93B8-4CD7-A236-C5BB322F0946}"/>
              </a:ext>
            </a:extLst>
          </p:cNvPr>
          <p:cNvGrpSpPr/>
          <p:nvPr/>
        </p:nvGrpSpPr>
        <p:grpSpPr>
          <a:xfrm>
            <a:off x="9456617" y="3450300"/>
            <a:ext cx="274320" cy="274320"/>
            <a:chOff x="9827154" y="4299018"/>
            <a:chExt cx="457200" cy="457200"/>
          </a:xfrm>
        </p:grpSpPr>
        <p:sp>
          <p:nvSpPr>
            <p:cNvPr id="54" name="Oval 53">
              <a:extLst>
                <a:ext uri="{FF2B5EF4-FFF2-40B4-BE49-F238E27FC236}">
                  <a16:creationId xmlns:a16="http://schemas.microsoft.com/office/drawing/2014/main" id="{CA6167EE-DA45-438A-BEFF-DDC6B77D431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urved Connector 2110">
              <a:extLst>
                <a:ext uri="{FF2B5EF4-FFF2-40B4-BE49-F238E27FC236}">
                  <a16:creationId xmlns:a16="http://schemas.microsoft.com/office/drawing/2014/main" id="{3FF306B0-8A13-B094-F360-C8AF1CACED9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C5B42416-D966-3DDD-58E4-E2EFE4001234}"/>
              </a:ext>
            </a:extLst>
          </p:cNvPr>
          <p:cNvGrpSpPr/>
          <p:nvPr/>
        </p:nvGrpSpPr>
        <p:grpSpPr>
          <a:xfrm>
            <a:off x="9456617" y="3787359"/>
            <a:ext cx="274320" cy="274320"/>
            <a:chOff x="9827154" y="4299018"/>
            <a:chExt cx="457200" cy="457200"/>
          </a:xfrm>
        </p:grpSpPr>
        <p:sp>
          <p:nvSpPr>
            <p:cNvPr id="57" name="Oval 56">
              <a:extLst>
                <a:ext uri="{FF2B5EF4-FFF2-40B4-BE49-F238E27FC236}">
                  <a16:creationId xmlns:a16="http://schemas.microsoft.com/office/drawing/2014/main" id="{5E3D845F-23CB-5B84-042F-5CCED7D7F2C4}"/>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urved Connector 2113">
              <a:extLst>
                <a:ext uri="{FF2B5EF4-FFF2-40B4-BE49-F238E27FC236}">
                  <a16:creationId xmlns:a16="http://schemas.microsoft.com/office/drawing/2014/main" id="{23243F51-A6F5-BA85-3FF2-C9CBA50A2F20}"/>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0F0E3A-E6A2-11F7-A7E6-207397574243}"/>
              </a:ext>
            </a:extLst>
          </p:cNvPr>
          <p:cNvGrpSpPr/>
          <p:nvPr/>
        </p:nvGrpSpPr>
        <p:grpSpPr>
          <a:xfrm>
            <a:off x="9456631" y="4105570"/>
            <a:ext cx="274320" cy="274320"/>
            <a:chOff x="9827154" y="4299018"/>
            <a:chExt cx="457200" cy="457200"/>
          </a:xfrm>
        </p:grpSpPr>
        <p:sp>
          <p:nvSpPr>
            <p:cNvPr id="60" name="Oval 59">
              <a:extLst>
                <a:ext uri="{FF2B5EF4-FFF2-40B4-BE49-F238E27FC236}">
                  <a16:creationId xmlns:a16="http://schemas.microsoft.com/office/drawing/2014/main" id="{6DBEABF3-76B9-473B-9367-68AB7FC65B8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Curved Connector 2116">
              <a:extLst>
                <a:ext uri="{FF2B5EF4-FFF2-40B4-BE49-F238E27FC236}">
                  <a16:creationId xmlns:a16="http://schemas.microsoft.com/office/drawing/2014/main" id="{6592E382-00E4-5C7E-4615-D7A53D87041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8065640-613C-6449-4FCB-AD23A1DFE3B1}"/>
              </a:ext>
            </a:extLst>
          </p:cNvPr>
          <p:cNvGrpSpPr/>
          <p:nvPr/>
        </p:nvGrpSpPr>
        <p:grpSpPr>
          <a:xfrm>
            <a:off x="9456617" y="4429887"/>
            <a:ext cx="274320" cy="274320"/>
            <a:chOff x="9827154" y="4299018"/>
            <a:chExt cx="457200" cy="457200"/>
          </a:xfrm>
        </p:grpSpPr>
        <p:sp>
          <p:nvSpPr>
            <p:cNvPr id="63" name="Oval 62">
              <a:extLst>
                <a:ext uri="{FF2B5EF4-FFF2-40B4-BE49-F238E27FC236}">
                  <a16:creationId xmlns:a16="http://schemas.microsoft.com/office/drawing/2014/main" id="{14C47E5D-C34B-8BAA-B5F6-0626AB4B57A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urved Connector 2119">
              <a:extLst>
                <a:ext uri="{FF2B5EF4-FFF2-40B4-BE49-F238E27FC236}">
                  <a16:creationId xmlns:a16="http://schemas.microsoft.com/office/drawing/2014/main" id="{1ADB9093-B01F-F54F-C73E-CF0F53BC8D5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5" name="Rectangle: Rounded Corners 37">
            <a:extLst>
              <a:ext uri="{FF2B5EF4-FFF2-40B4-BE49-F238E27FC236}">
                <a16:creationId xmlns:a16="http://schemas.microsoft.com/office/drawing/2014/main" id="{2A6A9155-5077-11E0-3931-ED42D4B6A0B7}"/>
              </a:ext>
            </a:extLst>
          </p:cNvPr>
          <p:cNvSpPr/>
          <p:nvPr/>
        </p:nvSpPr>
        <p:spPr>
          <a:xfrm>
            <a:off x="7038123" y="1443703"/>
            <a:ext cx="3482703"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1BB9EFA3-669C-F7A2-3D5F-63E79003F137}"/>
              </a:ext>
            </a:extLst>
          </p:cNvPr>
          <p:cNvSpPr/>
          <p:nvPr/>
        </p:nvSpPr>
        <p:spPr>
          <a:xfrm>
            <a:off x="7044972" y="2160776"/>
            <a:ext cx="1660584" cy="461665"/>
          </a:xfrm>
          <a:prstGeom prst="rect">
            <a:avLst/>
          </a:prstGeom>
        </p:spPr>
        <p:txBody>
          <a:bodyPr wrap="none">
            <a:spAutoFit/>
          </a:bodyPr>
          <a:lstStyle/>
          <a:p>
            <a:pPr algn="ctr"/>
            <a:r>
              <a:rPr lang="en-US" sz="2400" dirty="0"/>
              <a:t>Host Server</a:t>
            </a:r>
          </a:p>
        </p:txBody>
      </p:sp>
      <p:sp>
        <p:nvSpPr>
          <p:cNvPr id="67" name="Rectangle: Rounded Corners 37">
            <a:extLst>
              <a:ext uri="{FF2B5EF4-FFF2-40B4-BE49-F238E27FC236}">
                <a16:creationId xmlns:a16="http://schemas.microsoft.com/office/drawing/2014/main" id="{6D95D5BD-1577-A00D-687C-AFC4859BB44C}"/>
              </a:ext>
            </a:extLst>
          </p:cNvPr>
          <p:cNvSpPr/>
          <p:nvPr/>
        </p:nvSpPr>
        <p:spPr>
          <a:xfrm>
            <a:off x="7101200" y="1512866"/>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700B827C-FF84-4619-D687-AFC0323C71E4}"/>
              </a:ext>
            </a:extLst>
          </p:cNvPr>
          <p:cNvSpPr/>
          <p:nvPr/>
        </p:nvSpPr>
        <p:spPr>
          <a:xfrm>
            <a:off x="7602536" y="1433541"/>
            <a:ext cx="771172" cy="400110"/>
          </a:xfrm>
          <a:prstGeom prst="rect">
            <a:avLst/>
          </a:prstGeom>
        </p:spPr>
        <p:txBody>
          <a:bodyPr wrap="none">
            <a:spAutoFit/>
          </a:bodyPr>
          <a:lstStyle/>
          <a:p>
            <a:pPr algn="ctr"/>
            <a:r>
              <a:rPr lang="en-US" sz="2000" dirty="0"/>
              <a:t>Cores</a:t>
            </a:r>
          </a:p>
        </p:txBody>
      </p:sp>
      <p:sp>
        <p:nvSpPr>
          <p:cNvPr id="70" name="TextBox 2">
            <a:extLst>
              <a:ext uri="{FF2B5EF4-FFF2-40B4-BE49-F238E27FC236}">
                <a16:creationId xmlns:a16="http://schemas.microsoft.com/office/drawing/2014/main" id="{4C3E96CA-305D-B978-1BA5-8B7E2DB4CCA9}"/>
              </a:ext>
            </a:extLst>
          </p:cNvPr>
          <p:cNvSpPr txBox="1"/>
          <p:nvPr/>
        </p:nvSpPr>
        <p:spPr>
          <a:xfrm>
            <a:off x="9275115" y="1684786"/>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71" name="Group 70">
            <a:extLst>
              <a:ext uri="{FF2B5EF4-FFF2-40B4-BE49-F238E27FC236}">
                <a16:creationId xmlns:a16="http://schemas.microsoft.com/office/drawing/2014/main" id="{57D3983F-EC8C-4F05-3903-3A26B973758B}"/>
              </a:ext>
            </a:extLst>
          </p:cNvPr>
          <p:cNvGrpSpPr/>
          <p:nvPr/>
        </p:nvGrpSpPr>
        <p:grpSpPr>
          <a:xfrm>
            <a:off x="7178312" y="1799418"/>
            <a:ext cx="274320" cy="274320"/>
            <a:chOff x="9827154" y="4299018"/>
            <a:chExt cx="457200" cy="457200"/>
          </a:xfrm>
        </p:grpSpPr>
        <p:sp>
          <p:nvSpPr>
            <p:cNvPr id="72" name="Oval 71">
              <a:extLst>
                <a:ext uri="{FF2B5EF4-FFF2-40B4-BE49-F238E27FC236}">
                  <a16:creationId xmlns:a16="http://schemas.microsoft.com/office/drawing/2014/main" id="{78A1207F-37D3-3F26-CCA2-AE356EBC3C4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urved Connector 2128">
              <a:extLst>
                <a:ext uri="{FF2B5EF4-FFF2-40B4-BE49-F238E27FC236}">
                  <a16:creationId xmlns:a16="http://schemas.microsoft.com/office/drawing/2014/main" id="{63A11958-11A2-538F-22E9-E01C6EE07306}"/>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D9EC3D09-3A47-4652-7536-872B9B175A0B}"/>
              </a:ext>
            </a:extLst>
          </p:cNvPr>
          <p:cNvGrpSpPr/>
          <p:nvPr/>
        </p:nvGrpSpPr>
        <p:grpSpPr>
          <a:xfrm>
            <a:off x="7515655" y="1807918"/>
            <a:ext cx="274320" cy="274320"/>
            <a:chOff x="9827154" y="4299018"/>
            <a:chExt cx="457200" cy="457200"/>
          </a:xfrm>
        </p:grpSpPr>
        <p:sp>
          <p:nvSpPr>
            <p:cNvPr id="75" name="Oval 74">
              <a:extLst>
                <a:ext uri="{FF2B5EF4-FFF2-40B4-BE49-F238E27FC236}">
                  <a16:creationId xmlns:a16="http://schemas.microsoft.com/office/drawing/2014/main" id="{B3D82A75-AA26-4F69-AF15-08D8343285C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urved Connector 2131">
              <a:extLst>
                <a:ext uri="{FF2B5EF4-FFF2-40B4-BE49-F238E27FC236}">
                  <a16:creationId xmlns:a16="http://schemas.microsoft.com/office/drawing/2014/main" id="{F5897698-C46A-191D-D72A-3872AA529AD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89C5685C-BE3A-60ED-0AFE-4F3E1F967124}"/>
              </a:ext>
            </a:extLst>
          </p:cNvPr>
          <p:cNvGrpSpPr/>
          <p:nvPr/>
        </p:nvGrpSpPr>
        <p:grpSpPr>
          <a:xfrm>
            <a:off x="7832649" y="1810983"/>
            <a:ext cx="274320" cy="274320"/>
            <a:chOff x="9827154" y="4299018"/>
            <a:chExt cx="457200" cy="457200"/>
          </a:xfrm>
        </p:grpSpPr>
        <p:sp>
          <p:nvSpPr>
            <p:cNvPr id="78" name="Oval 77">
              <a:extLst>
                <a:ext uri="{FF2B5EF4-FFF2-40B4-BE49-F238E27FC236}">
                  <a16:creationId xmlns:a16="http://schemas.microsoft.com/office/drawing/2014/main" id="{BF98E563-8835-A5B6-5AA5-8FD51C07AEB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Curved Connector 2134">
              <a:extLst>
                <a:ext uri="{FF2B5EF4-FFF2-40B4-BE49-F238E27FC236}">
                  <a16:creationId xmlns:a16="http://schemas.microsoft.com/office/drawing/2014/main" id="{010684DA-B6F4-DBA7-B76B-B7AF67E8FF4D}"/>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68EC7E75-4CBF-F1AE-D502-C9D2FF30D2CE}"/>
              </a:ext>
            </a:extLst>
          </p:cNvPr>
          <p:cNvGrpSpPr/>
          <p:nvPr/>
        </p:nvGrpSpPr>
        <p:grpSpPr>
          <a:xfrm>
            <a:off x="8169992" y="1810339"/>
            <a:ext cx="274320" cy="274320"/>
            <a:chOff x="9827154" y="4299018"/>
            <a:chExt cx="457200" cy="457200"/>
          </a:xfrm>
        </p:grpSpPr>
        <p:sp>
          <p:nvSpPr>
            <p:cNvPr id="81" name="Oval 80">
              <a:extLst>
                <a:ext uri="{FF2B5EF4-FFF2-40B4-BE49-F238E27FC236}">
                  <a16:creationId xmlns:a16="http://schemas.microsoft.com/office/drawing/2014/main" id="{0F53B9BA-B45B-4BBC-0B05-C2B4FD4A1C5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urved Connector 2137">
              <a:extLst>
                <a:ext uri="{FF2B5EF4-FFF2-40B4-BE49-F238E27FC236}">
                  <a16:creationId xmlns:a16="http://schemas.microsoft.com/office/drawing/2014/main" id="{1E7D9F80-39D3-8B2E-20B3-6C216930730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3" name="Rectangle: Rounded Corners 37">
            <a:extLst>
              <a:ext uri="{FF2B5EF4-FFF2-40B4-BE49-F238E27FC236}">
                <a16:creationId xmlns:a16="http://schemas.microsoft.com/office/drawing/2014/main" id="{610B8387-E163-8524-92E8-8587FBDE7A59}"/>
              </a:ext>
            </a:extLst>
          </p:cNvPr>
          <p:cNvSpPr/>
          <p:nvPr/>
        </p:nvSpPr>
        <p:spPr>
          <a:xfrm>
            <a:off x="10272311" y="157100"/>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00EE6D8E-766C-293E-7A8C-FEE8674CEDC2}"/>
              </a:ext>
            </a:extLst>
          </p:cNvPr>
          <p:cNvSpPr/>
          <p:nvPr/>
        </p:nvSpPr>
        <p:spPr>
          <a:xfrm>
            <a:off x="10316477" y="116620"/>
            <a:ext cx="1612557" cy="400110"/>
          </a:xfrm>
          <a:prstGeom prst="rect">
            <a:avLst/>
          </a:prstGeom>
        </p:spPr>
        <p:txBody>
          <a:bodyPr wrap="none">
            <a:spAutoFit/>
          </a:bodyPr>
          <a:lstStyle/>
          <a:p>
            <a:pPr algn="ctr"/>
            <a:r>
              <a:rPr lang="en-US" sz="2000" dirty="0"/>
              <a:t>Network Path</a:t>
            </a:r>
          </a:p>
        </p:txBody>
      </p:sp>
      <p:cxnSp>
        <p:nvCxnSpPr>
          <p:cNvPr id="85" name="Straight Arrow Connector 84">
            <a:extLst>
              <a:ext uri="{FF2B5EF4-FFF2-40B4-BE49-F238E27FC236}">
                <a16:creationId xmlns:a16="http://schemas.microsoft.com/office/drawing/2014/main" id="{1162CB0F-0C4E-3AA1-65A7-D05DB61B499B}"/>
              </a:ext>
            </a:extLst>
          </p:cNvPr>
          <p:cNvCxnSpPr/>
          <p:nvPr/>
        </p:nvCxnSpPr>
        <p:spPr>
          <a:xfrm flipH="1">
            <a:off x="10880000" y="574757"/>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0399EA9-20DD-5BE2-23C1-2ED0337A45FA}"/>
              </a:ext>
            </a:extLst>
          </p:cNvPr>
          <p:cNvCxnSpPr/>
          <p:nvPr/>
        </p:nvCxnSpPr>
        <p:spPr>
          <a:xfrm flipH="1">
            <a:off x="8604233" y="3436473"/>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6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
                                            <p:txEl>
                                              <p:pRg st="10" end="10"/>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p:bldP spid="12" grpId="0" animBg="1"/>
      <p:bldP spid="25" grpId="0" animBg="1"/>
      <p:bldP spid="26" grpId="0" animBg="1"/>
      <p:bldP spid="27" grpId="0"/>
      <p:bldP spid="28" grpId="0"/>
      <p:bldP spid="29" grpId="0" animBg="1"/>
      <p:bldP spid="32" grpId="0" animBg="1"/>
      <p:bldP spid="33" grpId="0" animBg="1"/>
      <p:bldP spid="34" grpId="0" animBg="1"/>
      <p:bldP spid="36" grpId="0" animBg="1"/>
      <p:bldP spid="37" grpId="0"/>
      <p:bldP spid="39" grpId="0" animBg="1"/>
      <p:bldP spid="65" grpId="0" animBg="1"/>
      <p:bldP spid="66" grpId="0"/>
      <p:bldP spid="67" grpId="0" animBg="1"/>
      <p:bldP spid="68" grpId="0"/>
      <p:bldP spid="70" grpId="0" animBg="1"/>
      <p:bldP spid="83" grpId="0" animBg="1"/>
      <p:bldP spid="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E362-26D8-9A6F-0A63-058925B62B8C}"/>
              </a:ext>
            </a:extLst>
          </p:cNvPr>
          <p:cNvSpPr>
            <a:spLocks noGrp="1"/>
          </p:cNvSpPr>
          <p:nvPr>
            <p:ph type="title"/>
          </p:nvPr>
        </p:nvSpPr>
        <p:spPr/>
        <p:txBody>
          <a:bodyPr/>
          <a:lstStyle/>
          <a:p>
            <a:r>
              <a:rPr lang="en-US" dirty="0"/>
              <a:t>BF-2 DPU as Message Forwarder</a:t>
            </a:r>
          </a:p>
        </p:txBody>
      </p:sp>
      <p:sp>
        <p:nvSpPr>
          <p:cNvPr id="3" name="Content Placeholder 2">
            <a:extLst>
              <a:ext uri="{FF2B5EF4-FFF2-40B4-BE49-F238E27FC236}">
                <a16:creationId xmlns:a16="http://schemas.microsoft.com/office/drawing/2014/main" id="{D02ADF81-19FB-6257-C002-CF3C7F1B7FD1}"/>
              </a:ext>
            </a:extLst>
          </p:cNvPr>
          <p:cNvSpPr>
            <a:spLocks noGrp="1"/>
          </p:cNvSpPr>
          <p:nvPr>
            <p:ph idx="1"/>
          </p:nvPr>
        </p:nvSpPr>
        <p:spPr>
          <a:xfrm>
            <a:off x="479425" y="1171111"/>
            <a:ext cx="11233150" cy="3254585"/>
          </a:xfrm>
        </p:spPr>
        <p:txBody>
          <a:bodyPr/>
          <a:lstStyle/>
          <a:p>
            <a:r>
              <a:rPr lang="en-US" sz="2000" dirty="0"/>
              <a:t>Max Sustainable Throughput</a:t>
            </a:r>
          </a:p>
          <a:p>
            <a:r>
              <a:rPr lang="en-US" sz="2000" dirty="0"/>
              <a:t>Are we saturating the network?</a:t>
            </a:r>
          </a:p>
          <a:p>
            <a:pPr lvl="1"/>
            <a:r>
              <a:rPr lang="en-US" dirty="0"/>
              <a:t>9.52 M </a:t>
            </a:r>
            <a:r>
              <a:rPr lang="en-US" dirty="0" err="1"/>
              <a:t>msgs</a:t>
            </a:r>
            <a:r>
              <a:rPr lang="en-US" dirty="0"/>
              <a:t>/sec</a:t>
            </a:r>
          </a:p>
          <a:p>
            <a:pPr lvl="1"/>
            <a:endParaRPr lang="en-US" sz="1600" dirty="0"/>
          </a:p>
          <a:p>
            <a:pPr marL="0" indent="0">
              <a:buNone/>
            </a:pPr>
            <a:endParaRPr lang="en-US" sz="1800" dirty="0"/>
          </a:p>
          <a:p>
            <a:pPr lvl="1"/>
            <a:endParaRPr lang="en-US" sz="1600" dirty="0"/>
          </a:p>
        </p:txBody>
      </p:sp>
      <p:sp>
        <p:nvSpPr>
          <p:cNvPr id="169" name="Rounded Rectangle 168">
            <a:extLst>
              <a:ext uri="{FF2B5EF4-FFF2-40B4-BE49-F238E27FC236}">
                <a16:creationId xmlns:a16="http://schemas.microsoft.com/office/drawing/2014/main" id="{86729CA7-0452-7642-C161-67F5E2A2DD38}"/>
              </a:ext>
            </a:extLst>
          </p:cNvPr>
          <p:cNvSpPr/>
          <p:nvPr/>
        </p:nvSpPr>
        <p:spPr>
          <a:xfrm>
            <a:off x="9349745" y="5848878"/>
            <a:ext cx="1451996" cy="3958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Fwd</a:t>
            </a:r>
            <a:r>
              <a:rPr lang="en-US" sz="1200" dirty="0">
                <a:solidFill>
                  <a:schemeClr val="tx1"/>
                </a:solidFill>
              </a:rPr>
              <a:t> Msg to Server Core (RR Fashion)</a:t>
            </a:r>
          </a:p>
        </p:txBody>
      </p:sp>
      <p:sp>
        <p:nvSpPr>
          <p:cNvPr id="183" name="Oval 182">
            <a:extLst>
              <a:ext uri="{FF2B5EF4-FFF2-40B4-BE49-F238E27FC236}">
                <a16:creationId xmlns:a16="http://schemas.microsoft.com/office/drawing/2014/main" id="{0A660CDD-9FF5-9461-B6BE-A8C5035351ED}"/>
              </a:ext>
            </a:extLst>
          </p:cNvPr>
          <p:cNvSpPr/>
          <p:nvPr/>
        </p:nvSpPr>
        <p:spPr>
          <a:xfrm>
            <a:off x="10664325" y="5875707"/>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p>
        </p:txBody>
      </p:sp>
      <p:cxnSp>
        <p:nvCxnSpPr>
          <p:cNvPr id="184" name="Straight Connector 183">
            <a:extLst>
              <a:ext uri="{FF2B5EF4-FFF2-40B4-BE49-F238E27FC236}">
                <a16:creationId xmlns:a16="http://schemas.microsoft.com/office/drawing/2014/main" id="{A92FFEA2-58CD-F565-7280-816063EC28A7}"/>
              </a:ext>
            </a:extLst>
          </p:cNvPr>
          <p:cNvCxnSpPr>
            <a:cxnSpLocks/>
          </p:cNvCxnSpPr>
          <p:nvPr/>
        </p:nvCxnSpPr>
        <p:spPr>
          <a:xfrm>
            <a:off x="8828725" y="5779029"/>
            <a:ext cx="2103120" cy="2"/>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85" name="TextBox 184">
            <a:extLst>
              <a:ext uri="{FF2B5EF4-FFF2-40B4-BE49-F238E27FC236}">
                <a16:creationId xmlns:a16="http://schemas.microsoft.com/office/drawing/2014/main" id="{7D3A84DC-F9BC-ECBB-4ED5-4171324534DC}"/>
              </a:ext>
            </a:extLst>
          </p:cNvPr>
          <p:cNvSpPr txBox="1"/>
          <p:nvPr/>
        </p:nvSpPr>
        <p:spPr>
          <a:xfrm>
            <a:off x="8689241" y="5819188"/>
            <a:ext cx="696857" cy="307777"/>
          </a:xfrm>
          <a:prstGeom prst="rect">
            <a:avLst/>
          </a:prstGeom>
          <a:noFill/>
        </p:spPr>
        <p:txBody>
          <a:bodyPr wrap="none" rtlCol="0">
            <a:spAutoFit/>
          </a:bodyPr>
          <a:lstStyle/>
          <a:p>
            <a:r>
              <a:rPr lang="en-US" sz="1400" dirty="0">
                <a:solidFill>
                  <a:schemeClr val="accent1">
                    <a:lumMod val="75000"/>
                  </a:schemeClr>
                </a:solidFill>
              </a:rPr>
              <a:t>ingress</a:t>
            </a:r>
            <a:endParaRPr lang="en-US" sz="1200" dirty="0">
              <a:solidFill>
                <a:schemeClr val="accent1">
                  <a:lumMod val="75000"/>
                </a:schemeClr>
              </a:solidFill>
            </a:endParaRPr>
          </a:p>
        </p:txBody>
      </p:sp>
      <p:sp>
        <p:nvSpPr>
          <p:cNvPr id="186" name="TextBox 185">
            <a:extLst>
              <a:ext uri="{FF2B5EF4-FFF2-40B4-BE49-F238E27FC236}">
                <a16:creationId xmlns:a16="http://schemas.microsoft.com/office/drawing/2014/main" id="{D4A21EA7-0D7C-403B-1A61-4FAD404714E8}"/>
              </a:ext>
            </a:extLst>
          </p:cNvPr>
          <p:cNvSpPr txBox="1"/>
          <p:nvPr/>
        </p:nvSpPr>
        <p:spPr>
          <a:xfrm>
            <a:off x="8760732" y="5491048"/>
            <a:ext cx="650371" cy="307777"/>
          </a:xfrm>
          <a:prstGeom prst="rect">
            <a:avLst/>
          </a:prstGeom>
          <a:noFill/>
        </p:spPr>
        <p:txBody>
          <a:bodyPr wrap="none" rtlCol="0">
            <a:spAutoFit/>
          </a:bodyPr>
          <a:lstStyle/>
          <a:p>
            <a:r>
              <a:rPr lang="en-US" sz="1400" dirty="0">
                <a:solidFill>
                  <a:schemeClr val="accent1">
                    <a:lumMod val="75000"/>
                  </a:schemeClr>
                </a:solidFill>
              </a:rPr>
              <a:t>egress</a:t>
            </a:r>
            <a:endParaRPr lang="en-US" sz="1200" dirty="0">
              <a:solidFill>
                <a:schemeClr val="accent1">
                  <a:lumMod val="75000"/>
                </a:schemeClr>
              </a:solidFill>
            </a:endParaRPr>
          </a:p>
        </p:txBody>
      </p:sp>
      <p:sp>
        <p:nvSpPr>
          <p:cNvPr id="189" name="Rounded Rectangle 188">
            <a:extLst>
              <a:ext uri="{FF2B5EF4-FFF2-40B4-BE49-F238E27FC236}">
                <a16:creationId xmlns:a16="http://schemas.microsoft.com/office/drawing/2014/main" id="{B7E8F776-D462-2073-57D3-39898A091C49}"/>
              </a:ext>
            </a:extLst>
          </p:cNvPr>
          <p:cNvSpPr/>
          <p:nvPr/>
        </p:nvSpPr>
        <p:spPr>
          <a:xfrm>
            <a:off x="9337869" y="5312184"/>
            <a:ext cx="1451996" cy="3958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Fwd</a:t>
            </a:r>
            <a:r>
              <a:rPr lang="en-US" sz="1200" dirty="0">
                <a:solidFill>
                  <a:schemeClr val="tx1"/>
                </a:solidFill>
              </a:rPr>
              <a:t> Msg to Origin Client Core</a:t>
            </a:r>
          </a:p>
        </p:txBody>
      </p:sp>
      <p:sp>
        <p:nvSpPr>
          <p:cNvPr id="190" name="Oval 189">
            <a:extLst>
              <a:ext uri="{FF2B5EF4-FFF2-40B4-BE49-F238E27FC236}">
                <a16:creationId xmlns:a16="http://schemas.microsoft.com/office/drawing/2014/main" id="{04322998-96A6-7698-AB78-C965BD2375F0}"/>
              </a:ext>
            </a:extLst>
          </p:cNvPr>
          <p:cNvSpPr/>
          <p:nvPr/>
        </p:nvSpPr>
        <p:spPr>
          <a:xfrm>
            <a:off x="10637194" y="5158524"/>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cxnSp>
        <p:nvCxnSpPr>
          <p:cNvPr id="4" name="Straight Arrow Connector 3">
            <a:extLst>
              <a:ext uri="{FF2B5EF4-FFF2-40B4-BE49-F238E27FC236}">
                <a16:creationId xmlns:a16="http://schemas.microsoft.com/office/drawing/2014/main" id="{2964B97F-2529-1961-4942-188786805C96}"/>
              </a:ext>
            </a:extLst>
          </p:cNvPr>
          <p:cNvCxnSpPr>
            <a:cxnSpLocks/>
          </p:cNvCxnSpPr>
          <p:nvPr/>
        </p:nvCxnSpPr>
        <p:spPr>
          <a:xfrm>
            <a:off x="5062180" y="3569119"/>
            <a:ext cx="626056" cy="281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34D428-C007-7664-D7D7-F930F98FF1C9}"/>
              </a:ext>
            </a:extLst>
          </p:cNvPr>
          <p:cNvCxnSpPr>
            <a:cxnSpLocks/>
          </p:cNvCxnSpPr>
          <p:nvPr/>
        </p:nvCxnSpPr>
        <p:spPr>
          <a:xfrm flipH="1">
            <a:off x="2829157" y="3562878"/>
            <a:ext cx="54864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FCA5487C-2C1C-F110-4F2C-1F9651DA5824}"/>
              </a:ext>
            </a:extLst>
          </p:cNvPr>
          <p:cNvSpPr/>
          <p:nvPr/>
        </p:nvSpPr>
        <p:spPr>
          <a:xfrm>
            <a:off x="3246542" y="3119113"/>
            <a:ext cx="1990478"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Ethernet</a:t>
            </a:r>
          </a:p>
        </p:txBody>
      </p:sp>
      <p:sp>
        <p:nvSpPr>
          <p:cNvPr id="9" name="Rectangle: Rounded Corners 37">
            <a:extLst>
              <a:ext uri="{FF2B5EF4-FFF2-40B4-BE49-F238E27FC236}">
                <a16:creationId xmlns:a16="http://schemas.microsoft.com/office/drawing/2014/main" id="{9CF5074E-E283-3CE6-D148-CB98237C1AC4}"/>
              </a:ext>
            </a:extLst>
          </p:cNvPr>
          <p:cNvSpPr/>
          <p:nvPr/>
        </p:nvSpPr>
        <p:spPr>
          <a:xfrm>
            <a:off x="1230996" y="2474766"/>
            <a:ext cx="1591236" cy="1846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FD3F19C-EF36-0E2A-CBDF-7DB236B66273}"/>
              </a:ext>
            </a:extLst>
          </p:cNvPr>
          <p:cNvSpPr/>
          <p:nvPr/>
        </p:nvSpPr>
        <p:spPr>
          <a:xfrm>
            <a:off x="1361059" y="3990496"/>
            <a:ext cx="1323953" cy="400110"/>
          </a:xfrm>
          <a:prstGeom prst="rect">
            <a:avLst/>
          </a:prstGeom>
        </p:spPr>
        <p:txBody>
          <a:bodyPr wrap="none">
            <a:spAutoFit/>
          </a:bodyPr>
          <a:lstStyle/>
          <a:p>
            <a:pPr algn="ctr"/>
            <a:r>
              <a:rPr lang="en-US" sz="2000" dirty="0"/>
              <a:t>Host Client</a:t>
            </a:r>
          </a:p>
        </p:txBody>
      </p:sp>
      <p:sp>
        <p:nvSpPr>
          <p:cNvPr id="13" name="Rectangle: Rounded Corners 37">
            <a:extLst>
              <a:ext uri="{FF2B5EF4-FFF2-40B4-BE49-F238E27FC236}">
                <a16:creationId xmlns:a16="http://schemas.microsoft.com/office/drawing/2014/main" id="{1D696C03-322F-A91C-AFEE-90A4C98F3C41}"/>
              </a:ext>
            </a:extLst>
          </p:cNvPr>
          <p:cNvSpPr/>
          <p:nvPr/>
        </p:nvSpPr>
        <p:spPr>
          <a:xfrm>
            <a:off x="1294072" y="3386784"/>
            <a:ext cx="1445243"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A0FBDAAA-EDCB-3457-C2D5-2F514E62281C}"/>
              </a:ext>
            </a:extLst>
          </p:cNvPr>
          <p:cNvSpPr/>
          <p:nvPr/>
        </p:nvSpPr>
        <p:spPr>
          <a:xfrm>
            <a:off x="1618432" y="3307459"/>
            <a:ext cx="771172" cy="400110"/>
          </a:xfrm>
          <a:prstGeom prst="rect">
            <a:avLst/>
          </a:prstGeom>
        </p:spPr>
        <p:txBody>
          <a:bodyPr wrap="none">
            <a:spAutoFit/>
          </a:bodyPr>
          <a:lstStyle/>
          <a:p>
            <a:pPr algn="ctr"/>
            <a:r>
              <a:rPr lang="en-US" sz="2000" dirty="0"/>
              <a:t>Cores</a:t>
            </a:r>
          </a:p>
        </p:txBody>
      </p:sp>
      <p:cxnSp>
        <p:nvCxnSpPr>
          <p:cNvPr id="17" name="Straight Arrow Connector 16">
            <a:extLst>
              <a:ext uri="{FF2B5EF4-FFF2-40B4-BE49-F238E27FC236}">
                <a16:creationId xmlns:a16="http://schemas.microsoft.com/office/drawing/2014/main" id="{C817C409-9D0C-774E-1A85-E5E2BAC3310E}"/>
              </a:ext>
            </a:extLst>
          </p:cNvPr>
          <p:cNvCxnSpPr>
            <a:cxnSpLocks/>
          </p:cNvCxnSpPr>
          <p:nvPr/>
        </p:nvCxnSpPr>
        <p:spPr>
          <a:xfrm>
            <a:off x="2012696" y="2903716"/>
            <a:ext cx="0" cy="483068"/>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2">
            <a:extLst>
              <a:ext uri="{FF2B5EF4-FFF2-40B4-BE49-F238E27FC236}">
                <a16:creationId xmlns:a16="http://schemas.microsoft.com/office/drawing/2014/main" id="{4648E13D-CFF4-192A-F3CE-12EF3C4E0489}"/>
              </a:ext>
            </a:extLst>
          </p:cNvPr>
          <p:cNvSpPr txBox="1"/>
          <p:nvPr/>
        </p:nvSpPr>
        <p:spPr>
          <a:xfrm>
            <a:off x="1461056" y="2498889"/>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19" name="Group 18">
            <a:extLst>
              <a:ext uri="{FF2B5EF4-FFF2-40B4-BE49-F238E27FC236}">
                <a16:creationId xmlns:a16="http://schemas.microsoft.com/office/drawing/2014/main" id="{CDFE6650-EF6F-9D4A-395E-345AC405B365}"/>
              </a:ext>
            </a:extLst>
          </p:cNvPr>
          <p:cNvGrpSpPr/>
          <p:nvPr/>
        </p:nvGrpSpPr>
        <p:grpSpPr>
          <a:xfrm>
            <a:off x="1371184" y="3673336"/>
            <a:ext cx="274320" cy="274320"/>
            <a:chOff x="9827154" y="4299018"/>
            <a:chExt cx="457200" cy="457200"/>
          </a:xfrm>
        </p:grpSpPr>
        <p:sp>
          <p:nvSpPr>
            <p:cNvPr id="20" name="Oval 19">
              <a:extLst>
                <a:ext uri="{FF2B5EF4-FFF2-40B4-BE49-F238E27FC236}">
                  <a16:creationId xmlns:a16="http://schemas.microsoft.com/office/drawing/2014/main" id="{6377AF2C-42E6-2BAA-D9E6-02BCB27E171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
              <a:extLst>
                <a:ext uri="{FF2B5EF4-FFF2-40B4-BE49-F238E27FC236}">
                  <a16:creationId xmlns:a16="http://schemas.microsoft.com/office/drawing/2014/main" id="{E00F3145-5385-68CD-B90B-0BE932FE807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A033476-A28D-6966-A841-2E73243CF798}"/>
              </a:ext>
            </a:extLst>
          </p:cNvPr>
          <p:cNvGrpSpPr/>
          <p:nvPr/>
        </p:nvGrpSpPr>
        <p:grpSpPr>
          <a:xfrm>
            <a:off x="1708527" y="3681836"/>
            <a:ext cx="274320" cy="274320"/>
            <a:chOff x="9827154" y="4299018"/>
            <a:chExt cx="457200" cy="457200"/>
          </a:xfrm>
        </p:grpSpPr>
        <p:sp>
          <p:nvSpPr>
            <p:cNvPr id="23" name="Oval 22">
              <a:extLst>
                <a:ext uri="{FF2B5EF4-FFF2-40B4-BE49-F238E27FC236}">
                  <a16:creationId xmlns:a16="http://schemas.microsoft.com/office/drawing/2014/main" id="{1FBC54FF-2C2F-3A2C-FA38-869EC42DAB4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urved Connector 23">
              <a:extLst>
                <a:ext uri="{FF2B5EF4-FFF2-40B4-BE49-F238E27FC236}">
                  <a16:creationId xmlns:a16="http://schemas.microsoft.com/office/drawing/2014/main" id="{85EA6C99-75DC-85A9-C903-CB07A43DD8C0}"/>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4521EE3-9818-6E15-0D5E-1F252CC4B0A7}"/>
              </a:ext>
            </a:extLst>
          </p:cNvPr>
          <p:cNvGrpSpPr/>
          <p:nvPr/>
        </p:nvGrpSpPr>
        <p:grpSpPr>
          <a:xfrm>
            <a:off x="2025521" y="3684901"/>
            <a:ext cx="274320" cy="274320"/>
            <a:chOff x="9827154" y="4299018"/>
            <a:chExt cx="457200" cy="457200"/>
          </a:xfrm>
        </p:grpSpPr>
        <p:sp>
          <p:nvSpPr>
            <p:cNvPr id="26" name="Oval 25">
              <a:extLst>
                <a:ext uri="{FF2B5EF4-FFF2-40B4-BE49-F238E27FC236}">
                  <a16:creationId xmlns:a16="http://schemas.microsoft.com/office/drawing/2014/main" id="{28EA953E-50CA-F545-3DD0-67C239C4EC1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6E8A5768-8DD3-42F0-127B-2B0E79BE31D0}"/>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B258A84-F8A5-0B97-1911-2D99E6FCD7B3}"/>
              </a:ext>
            </a:extLst>
          </p:cNvPr>
          <p:cNvGrpSpPr/>
          <p:nvPr/>
        </p:nvGrpSpPr>
        <p:grpSpPr>
          <a:xfrm>
            <a:off x="2362864" y="3684257"/>
            <a:ext cx="274320" cy="274320"/>
            <a:chOff x="9827154" y="4299018"/>
            <a:chExt cx="457200" cy="457200"/>
          </a:xfrm>
        </p:grpSpPr>
        <p:sp>
          <p:nvSpPr>
            <p:cNvPr id="29" name="Oval 28">
              <a:extLst>
                <a:ext uri="{FF2B5EF4-FFF2-40B4-BE49-F238E27FC236}">
                  <a16:creationId xmlns:a16="http://schemas.microsoft.com/office/drawing/2014/main" id="{B3CA7FB0-8F0B-0761-0A26-0B3E540161F0}"/>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a:extLst>
                <a:ext uri="{FF2B5EF4-FFF2-40B4-BE49-F238E27FC236}">
                  <a16:creationId xmlns:a16="http://schemas.microsoft.com/office/drawing/2014/main" id="{EA8EB1E6-609F-E50A-11F9-BCEC0DB494C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1" name="Rectangle: Rounded Corners 37">
            <a:extLst>
              <a:ext uri="{FF2B5EF4-FFF2-40B4-BE49-F238E27FC236}">
                <a16:creationId xmlns:a16="http://schemas.microsoft.com/office/drawing/2014/main" id="{46116FD0-A521-B62C-172F-3AC850AE5F35}"/>
              </a:ext>
            </a:extLst>
          </p:cNvPr>
          <p:cNvSpPr/>
          <p:nvPr/>
        </p:nvSpPr>
        <p:spPr>
          <a:xfrm>
            <a:off x="6662315" y="2942707"/>
            <a:ext cx="4711920" cy="2015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32" name="Rounded Rectangle 31">
            <a:extLst>
              <a:ext uri="{FF2B5EF4-FFF2-40B4-BE49-F238E27FC236}">
                <a16:creationId xmlns:a16="http://schemas.microsoft.com/office/drawing/2014/main" id="{8F6F00FB-EF8C-1559-7587-62208475A5B7}"/>
              </a:ext>
            </a:extLst>
          </p:cNvPr>
          <p:cNvSpPr/>
          <p:nvPr/>
        </p:nvSpPr>
        <p:spPr>
          <a:xfrm>
            <a:off x="6940075" y="3497467"/>
            <a:ext cx="1837128" cy="10106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DBD2177-ABAC-E568-752B-5E13577AC800}"/>
              </a:ext>
            </a:extLst>
          </p:cNvPr>
          <p:cNvSpPr/>
          <p:nvPr/>
        </p:nvSpPr>
        <p:spPr>
          <a:xfrm>
            <a:off x="6623042" y="2944894"/>
            <a:ext cx="2242922" cy="461665"/>
          </a:xfrm>
          <a:prstGeom prst="rect">
            <a:avLst/>
          </a:prstGeom>
        </p:spPr>
        <p:txBody>
          <a:bodyPr wrap="none">
            <a:spAutoFit/>
          </a:bodyPr>
          <a:lstStyle/>
          <a:p>
            <a:pPr algn="ctr"/>
            <a:r>
              <a:rPr lang="en-US" sz="2400" dirty="0"/>
              <a:t>BlueField-2 DPU</a:t>
            </a:r>
            <a:endParaRPr lang="en-US" sz="2000" dirty="0"/>
          </a:p>
        </p:txBody>
      </p:sp>
      <p:sp>
        <p:nvSpPr>
          <p:cNvPr id="34" name="TextBox 2">
            <a:extLst>
              <a:ext uri="{FF2B5EF4-FFF2-40B4-BE49-F238E27FC236}">
                <a16:creationId xmlns:a16="http://schemas.microsoft.com/office/drawing/2014/main" id="{4C5E3D4D-43F6-F971-951A-B1EFE268E87D}"/>
              </a:ext>
            </a:extLst>
          </p:cNvPr>
          <p:cNvSpPr txBox="1"/>
          <p:nvPr/>
        </p:nvSpPr>
        <p:spPr>
          <a:xfrm>
            <a:off x="6765012" y="4131001"/>
            <a:ext cx="16861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ConnectX-6</a:t>
            </a:r>
          </a:p>
        </p:txBody>
      </p:sp>
      <p:sp>
        <p:nvSpPr>
          <p:cNvPr id="35" name="TextBox 2">
            <a:extLst>
              <a:ext uri="{FF2B5EF4-FFF2-40B4-BE49-F238E27FC236}">
                <a16:creationId xmlns:a16="http://schemas.microsoft.com/office/drawing/2014/main" id="{BFEBEE0F-8219-ECCA-AA8B-E3B84EAFABA2}"/>
              </a:ext>
            </a:extLst>
          </p:cNvPr>
          <p:cNvSpPr txBox="1"/>
          <p:nvPr/>
        </p:nvSpPr>
        <p:spPr>
          <a:xfrm>
            <a:off x="6997493" y="3590721"/>
            <a:ext cx="1686130" cy="442674"/>
          </a:xfrm>
          <a:prstGeom prst="roundRect">
            <a:avLst/>
          </a:prstGeom>
          <a:solidFill>
            <a:schemeClr val="tx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RDMA</a:t>
            </a:r>
          </a:p>
        </p:txBody>
      </p:sp>
      <p:cxnSp>
        <p:nvCxnSpPr>
          <p:cNvPr id="36" name="Straight Arrow Connector 35">
            <a:extLst>
              <a:ext uri="{FF2B5EF4-FFF2-40B4-BE49-F238E27FC236}">
                <a16:creationId xmlns:a16="http://schemas.microsoft.com/office/drawing/2014/main" id="{C0270ED7-9119-CC32-DBB6-4B94B07AC63F}"/>
              </a:ext>
            </a:extLst>
          </p:cNvPr>
          <p:cNvCxnSpPr/>
          <p:nvPr/>
        </p:nvCxnSpPr>
        <p:spPr>
          <a:xfrm flipH="1">
            <a:off x="6482874" y="3678770"/>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2">
            <a:extLst>
              <a:ext uri="{FF2B5EF4-FFF2-40B4-BE49-F238E27FC236}">
                <a16:creationId xmlns:a16="http://schemas.microsoft.com/office/drawing/2014/main" id="{9E4A4EE1-1B8C-E9EC-E20A-7E6E87C19CE1}"/>
              </a:ext>
            </a:extLst>
          </p:cNvPr>
          <p:cNvSpPr txBox="1"/>
          <p:nvPr/>
        </p:nvSpPr>
        <p:spPr>
          <a:xfrm rot="16200000">
            <a:off x="5737506" y="3187178"/>
            <a:ext cx="684826"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1</a:t>
            </a:r>
          </a:p>
        </p:txBody>
      </p:sp>
      <p:sp>
        <p:nvSpPr>
          <p:cNvPr id="40" name="TextBox 2">
            <a:extLst>
              <a:ext uri="{FF2B5EF4-FFF2-40B4-BE49-F238E27FC236}">
                <a16:creationId xmlns:a16="http://schemas.microsoft.com/office/drawing/2014/main" id="{EE35A61D-EDC4-9DB9-3433-ACD3155A8795}"/>
              </a:ext>
            </a:extLst>
          </p:cNvPr>
          <p:cNvSpPr txBox="1"/>
          <p:nvPr/>
        </p:nvSpPr>
        <p:spPr>
          <a:xfrm rot="16200000">
            <a:off x="5748016" y="3903737"/>
            <a:ext cx="684827"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2</a:t>
            </a:r>
          </a:p>
        </p:txBody>
      </p:sp>
      <p:sp>
        <p:nvSpPr>
          <p:cNvPr id="41" name="TextBox 2">
            <a:extLst>
              <a:ext uri="{FF2B5EF4-FFF2-40B4-BE49-F238E27FC236}">
                <a16:creationId xmlns:a16="http://schemas.microsoft.com/office/drawing/2014/main" id="{07D97FBC-7890-AAFD-DFF2-EBA46E1D0C90}"/>
              </a:ext>
            </a:extLst>
          </p:cNvPr>
          <p:cNvSpPr txBox="1"/>
          <p:nvPr/>
        </p:nvSpPr>
        <p:spPr>
          <a:xfrm rot="16200000">
            <a:off x="8179646" y="3724737"/>
            <a:ext cx="1680638" cy="442674"/>
          </a:xfrm>
          <a:prstGeom prst="roundRect">
            <a:avLst/>
          </a:prstGeom>
          <a:solidFill>
            <a:srgbClr val="0070C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PCIe Switch</a:t>
            </a:r>
          </a:p>
        </p:txBody>
      </p:sp>
      <p:cxnSp>
        <p:nvCxnSpPr>
          <p:cNvPr id="42" name="Straight Arrow Connector 41">
            <a:extLst>
              <a:ext uri="{FF2B5EF4-FFF2-40B4-BE49-F238E27FC236}">
                <a16:creationId xmlns:a16="http://schemas.microsoft.com/office/drawing/2014/main" id="{68B76796-BBA9-DD82-F288-8D9CB0172646}"/>
              </a:ext>
            </a:extLst>
          </p:cNvPr>
          <p:cNvCxnSpPr>
            <a:cxnSpLocks/>
          </p:cNvCxnSpPr>
          <p:nvPr/>
        </p:nvCxnSpPr>
        <p:spPr>
          <a:xfrm flipH="1">
            <a:off x="9242117" y="4525413"/>
            <a:ext cx="457200" cy="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Rounded Corners 37">
            <a:extLst>
              <a:ext uri="{FF2B5EF4-FFF2-40B4-BE49-F238E27FC236}">
                <a16:creationId xmlns:a16="http://schemas.microsoft.com/office/drawing/2014/main" id="{945535AB-6F82-E283-E2F3-5C07A2AA0AA1}"/>
              </a:ext>
            </a:extLst>
          </p:cNvPr>
          <p:cNvSpPr/>
          <p:nvPr/>
        </p:nvSpPr>
        <p:spPr>
          <a:xfrm>
            <a:off x="9690730" y="3025670"/>
            <a:ext cx="724829" cy="1837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40199F4E-8C94-7C25-DB91-3FA7176BC289}"/>
              </a:ext>
            </a:extLst>
          </p:cNvPr>
          <p:cNvSpPr/>
          <p:nvPr/>
        </p:nvSpPr>
        <p:spPr>
          <a:xfrm>
            <a:off x="9622121" y="2984732"/>
            <a:ext cx="899248" cy="646331"/>
          </a:xfrm>
          <a:prstGeom prst="rect">
            <a:avLst/>
          </a:prstGeom>
        </p:spPr>
        <p:txBody>
          <a:bodyPr wrap="square">
            <a:spAutoFit/>
          </a:bodyPr>
          <a:lstStyle/>
          <a:p>
            <a:pPr algn="ctr"/>
            <a:r>
              <a:rPr lang="en-US" dirty="0"/>
              <a:t>Arm Cores</a:t>
            </a:r>
          </a:p>
        </p:txBody>
      </p:sp>
      <p:sp>
        <p:nvSpPr>
          <p:cNvPr id="48" name="TextBox 2">
            <a:extLst>
              <a:ext uri="{FF2B5EF4-FFF2-40B4-BE49-F238E27FC236}">
                <a16:creationId xmlns:a16="http://schemas.microsoft.com/office/drawing/2014/main" id="{3211234D-B4EB-172E-18DD-AE4AA687197F}"/>
              </a:ext>
            </a:extLst>
          </p:cNvPr>
          <p:cNvSpPr txBox="1"/>
          <p:nvPr/>
        </p:nvSpPr>
        <p:spPr>
          <a:xfrm rot="16200000">
            <a:off x="10489386" y="3756353"/>
            <a:ext cx="11953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cxnSp>
        <p:nvCxnSpPr>
          <p:cNvPr id="49" name="Elbow Connector 48">
            <a:extLst>
              <a:ext uri="{FF2B5EF4-FFF2-40B4-BE49-F238E27FC236}">
                <a16:creationId xmlns:a16="http://schemas.microsoft.com/office/drawing/2014/main" id="{F5B91682-45BE-BD93-B3B9-3D99322E1FAA}"/>
              </a:ext>
            </a:extLst>
          </p:cNvPr>
          <p:cNvCxnSpPr/>
          <p:nvPr/>
        </p:nvCxnSpPr>
        <p:spPr>
          <a:xfrm rot="5400000" flipH="1" flipV="1">
            <a:off x="8840237" y="3058373"/>
            <a:ext cx="1188720" cy="365760"/>
          </a:xfrm>
          <a:prstGeom prst="bentConnector3">
            <a:avLst>
              <a:gd name="adj1" fmla="val 97"/>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52CDC16-F5E7-02F9-70FD-573AA9CA65AA}"/>
              </a:ext>
            </a:extLst>
          </p:cNvPr>
          <p:cNvGrpSpPr/>
          <p:nvPr/>
        </p:nvGrpSpPr>
        <p:grpSpPr>
          <a:xfrm>
            <a:off x="9756343" y="3576237"/>
            <a:ext cx="274320" cy="274320"/>
            <a:chOff x="9827154" y="4299018"/>
            <a:chExt cx="457200" cy="457200"/>
          </a:xfrm>
        </p:grpSpPr>
        <p:sp>
          <p:nvSpPr>
            <p:cNvPr id="51" name="Oval 50">
              <a:extLst>
                <a:ext uri="{FF2B5EF4-FFF2-40B4-BE49-F238E27FC236}">
                  <a16:creationId xmlns:a16="http://schemas.microsoft.com/office/drawing/2014/main" id="{566B35C1-5F44-5E03-720A-C341D51EECB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51">
              <a:extLst>
                <a:ext uri="{FF2B5EF4-FFF2-40B4-BE49-F238E27FC236}">
                  <a16:creationId xmlns:a16="http://schemas.microsoft.com/office/drawing/2014/main" id="{0073BE29-FBF1-E9B9-8F6A-6907849F5F78}"/>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9E680D-40AE-B858-1D1C-FEF949FB2315}"/>
              </a:ext>
            </a:extLst>
          </p:cNvPr>
          <p:cNvGrpSpPr/>
          <p:nvPr/>
        </p:nvGrpSpPr>
        <p:grpSpPr>
          <a:xfrm>
            <a:off x="9756343" y="3913296"/>
            <a:ext cx="274320" cy="274320"/>
            <a:chOff x="9827154" y="4299018"/>
            <a:chExt cx="457200" cy="457200"/>
          </a:xfrm>
        </p:grpSpPr>
        <p:sp>
          <p:nvSpPr>
            <p:cNvPr id="54" name="Oval 53">
              <a:extLst>
                <a:ext uri="{FF2B5EF4-FFF2-40B4-BE49-F238E27FC236}">
                  <a16:creationId xmlns:a16="http://schemas.microsoft.com/office/drawing/2014/main" id="{DACC9F67-43E8-40D3-59CC-EF46528982F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urved Connector 54">
              <a:extLst>
                <a:ext uri="{FF2B5EF4-FFF2-40B4-BE49-F238E27FC236}">
                  <a16:creationId xmlns:a16="http://schemas.microsoft.com/office/drawing/2014/main" id="{1D698DFF-F953-DAD9-9661-913B22472A1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780F3090-4E02-883F-2008-B30569D3C007}"/>
              </a:ext>
            </a:extLst>
          </p:cNvPr>
          <p:cNvGrpSpPr/>
          <p:nvPr/>
        </p:nvGrpSpPr>
        <p:grpSpPr>
          <a:xfrm>
            <a:off x="9756357" y="4231507"/>
            <a:ext cx="274320" cy="274320"/>
            <a:chOff x="9827154" y="4299018"/>
            <a:chExt cx="457200" cy="457200"/>
          </a:xfrm>
        </p:grpSpPr>
        <p:sp>
          <p:nvSpPr>
            <p:cNvPr id="57" name="Oval 56">
              <a:extLst>
                <a:ext uri="{FF2B5EF4-FFF2-40B4-BE49-F238E27FC236}">
                  <a16:creationId xmlns:a16="http://schemas.microsoft.com/office/drawing/2014/main" id="{BBFD7C14-4884-D283-0737-1705469D4FD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urved Connector 57">
              <a:extLst>
                <a:ext uri="{FF2B5EF4-FFF2-40B4-BE49-F238E27FC236}">
                  <a16:creationId xmlns:a16="http://schemas.microsoft.com/office/drawing/2014/main" id="{C354F848-85FC-0B44-F55E-8EF4763F237D}"/>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DF72989-F9E6-7A9B-B2C2-A55653D6E2A4}"/>
              </a:ext>
            </a:extLst>
          </p:cNvPr>
          <p:cNvGrpSpPr/>
          <p:nvPr/>
        </p:nvGrpSpPr>
        <p:grpSpPr>
          <a:xfrm>
            <a:off x="9756343" y="4555824"/>
            <a:ext cx="274320" cy="274320"/>
            <a:chOff x="9827154" y="4299018"/>
            <a:chExt cx="457200" cy="457200"/>
          </a:xfrm>
        </p:grpSpPr>
        <p:sp>
          <p:nvSpPr>
            <p:cNvPr id="60" name="Oval 59">
              <a:extLst>
                <a:ext uri="{FF2B5EF4-FFF2-40B4-BE49-F238E27FC236}">
                  <a16:creationId xmlns:a16="http://schemas.microsoft.com/office/drawing/2014/main" id="{147A46BD-2CDE-2FC9-FE79-98E403459D2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Curved Connector 60">
              <a:extLst>
                <a:ext uri="{FF2B5EF4-FFF2-40B4-BE49-F238E27FC236}">
                  <a16:creationId xmlns:a16="http://schemas.microsoft.com/office/drawing/2014/main" id="{B2CF2BB0-2458-626A-E19B-88A34BF48F5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29B691A-2E69-332F-2B88-7B80F60DD66F}"/>
              </a:ext>
            </a:extLst>
          </p:cNvPr>
          <p:cNvGrpSpPr/>
          <p:nvPr/>
        </p:nvGrpSpPr>
        <p:grpSpPr>
          <a:xfrm>
            <a:off x="10093686" y="3575593"/>
            <a:ext cx="274320" cy="274320"/>
            <a:chOff x="9827154" y="4299018"/>
            <a:chExt cx="457200" cy="457200"/>
          </a:xfrm>
        </p:grpSpPr>
        <p:sp>
          <p:nvSpPr>
            <p:cNvPr id="63" name="Oval 62">
              <a:extLst>
                <a:ext uri="{FF2B5EF4-FFF2-40B4-BE49-F238E27FC236}">
                  <a16:creationId xmlns:a16="http://schemas.microsoft.com/office/drawing/2014/main" id="{0EDBC624-48A3-ECEF-1305-E0B36CA7B758}"/>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urved Connector 63">
              <a:extLst>
                <a:ext uri="{FF2B5EF4-FFF2-40B4-BE49-F238E27FC236}">
                  <a16:creationId xmlns:a16="http://schemas.microsoft.com/office/drawing/2014/main" id="{E7DEFA58-B680-F67E-07E5-CA23A5C51565}"/>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55A84E9-81FF-0257-5BC8-4B7CCDEB9F0C}"/>
              </a:ext>
            </a:extLst>
          </p:cNvPr>
          <p:cNvGrpSpPr/>
          <p:nvPr/>
        </p:nvGrpSpPr>
        <p:grpSpPr>
          <a:xfrm>
            <a:off x="10093686" y="3912652"/>
            <a:ext cx="274320" cy="274320"/>
            <a:chOff x="9827154" y="4299018"/>
            <a:chExt cx="457200" cy="457200"/>
          </a:xfrm>
        </p:grpSpPr>
        <p:sp>
          <p:nvSpPr>
            <p:cNvPr id="66" name="Oval 65">
              <a:extLst>
                <a:ext uri="{FF2B5EF4-FFF2-40B4-BE49-F238E27FC236}">
                  <a16:creationId xmlns:a16="http://schemas.microsoft.com/office/drawing/2014/main" id="{97EADA0C-DAD1-83AB-A7A3-B7F2E6B9FB2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Curved Connector 66">
              <a:extLst>
                <a:ext uri="{FF2B5EF4-FFF2-40B4-BE49-F238E27FC236}">
                  <a16:creationId xmlns:a16="http://schemas.microsoft.com/office/drawing/2014/main" id="{6BCC0275-DA52-62C0-4E78-1F727AA27E3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832DA706-C773-C0E1-CBBD-3477D1F05001}"/>
              </a:ext>
            </a:extLst>
          </p:cNvPr>
          <p:cNvGrpSpPr/>
          <p:nvPr/>
        </p:nvGrpSpPr>
        <p:grpSpPr>
          <a:xfrm>
            <a:off x="10093700" y="4230863"/>
            <a:ext cx="274320" cy="274320"/>
            <a:chOff x="9827154" y="4299018"/>
            <a:chExt cx="457200" cy="457200"/>
          </a:xfrm>
        </p:grpSpPr>
        <p:sp>
          <p:nvSpPr>
            <p:cNvPr id="69" name="Oval 68">
              <a:extLst>
                <a:ext uri="{FF2B5EF4-FFF2-40B4-BE49-F238E27FC236}">
                  <a16:creationId xmlns:a16="http://schemas.microsoft.com/office/drawing/2014/main" id="{9A9C9977-5F35-9667-B97D-2B194CF9DD96}"/>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urved Connector 75">
              <a:extLst>
                <a:ext uri="{FF2B5EF4-FFF2-40B4-BE49-F238E27FC236}">
                  <a16:creationId xmlns:a16="http://schemas.microsoft.com/office/drawing/2014/main" id="{B9CC835A-660C-D150-2997-5D1A3032222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AFA911A6-7EC1-2BCD-5A61-1513475C9ECE}"/>
              </a:ext>
            </a:extLst>
          </p:cNvPr>
          <p:cNvGrpSpPr/>
          <p:nvPr/>
        </p:nvGrpSpPr>
        <p:grpSpPr>
          <a:xfrm>
            <a:off x="10093686" y="4555180"/>
            <a:ext cx="274320" cy="274320"/>
            <a:chOff x="9827154" y="4299018"/>
            <a:chExt cx="457200" cy="457200"/>
          </a:xfrm>
        </p:grpSpPr>
        <p:sp>
          <p:nvSpPr>
            <p:cNvPr id="80" name="Oval 79">
              <a:extLst>
                <a:ext uri="{FF2B5EF4-FFF2-40B4-BE49-F238E27FC236}">
                  <a16:creationId xmlns:a16="http://schemas.microsoft.com/office/drawing/2014/main" id="{9340C714-216C-BB35-C996-ABF94E7FA248}"/>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Curved Connector 80">
              <a:extLst>
                <a:ext uri="{FF2B5EF4-FFF2-40B4-BE49-F238E27FC236}">
                  <a16:creationId xmlns:a16="http://schemas.microsoft.com/office/drawing/2014/main" id="{DD579C4D-829C-8D89-11A7-963DE13B17C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2" name="Rectangle: Rounded Corners 37">
            <a:extLst>
              <a:ext uri="{FF2B5EF4-FFF2-40B4-BE49-F238E27FC236}">
                <a16:creationId xmlns:a16="http://schemas.microsoft.com/office/drawing/2014/main" id="{FE24AEB0-F8C2-05B2-F21E-E25096F597EE}"/>
              </a:ext>
            </a:extLst>
          </p:cNvPr>
          <p:cNvSpPr/>
          <p:nvPr/>
        </p:nvSpPr>
        <p:spPr>
          <a:xfrm>
            <a:off x="7675192" y="1568996"/>
            <a:ext cx="3482703"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3" name="Rectangle 82">
            <a:extLst>
              <a:ext uri="{FF2B5EF4-FFF2-40B4-BE49-F238E27FC236}">
                <a16:creationId xmlns:a16="http://schemas.microsoft.com/office/drawing/2014/main" id="{AD08AB9F-658B-4966-A6A4-0E32FF88640D}"/>
              </a:ext>
            </a:extLst>
          </p:cNvPr>
          <p:cNvSpPr/>
          <p:nvPr/>
        </p:nvSpPr>
        <p:spPr>
          <a:xfrm>
            <a:off x="7682041" y="2286069"/>
            <a:ext cx="1660584" cy="461665"/>
          </a:xfrm>
          <a:prstGeom prst="rect">
            <a:avLst/>
          </a:prstGeom>
        </p:spPr>
        <p:txBody>
          <a:bodyPr wrap="none">
            <a:spAutoFit/>
          </a:bodyPr>
          <a:lstStyle/>
          <a:p>
            <a:pPr algn="ctr"/>
            <a:r>
              <a:rPr lang="en-US" sz="2400" dirty="0"/>
              <a:t>Host Server</a:t>
            </a:r>
          </a:p>
        </p:txBody>
      </p:sp>
      <p:sp>
        <p:nvSpPr>
          <p:cNvPr id="84" name="Rectangle: Rounded Corners 37">
            <a:extLst>
              <a:ext uri="{FF2B5EF4-FFF2-40B4-BE49-F238E27FC236}">
                <a16:creationId xmlns:a16="http://schemas.microsoft.com/office/drawing/2014/main" id="{F061FDAD-697C-DE7E-7ED8-432020D7BC5B}"/>
              </a:ext>
            </a:extLst>
          </p:cNvPr>
          <p:cNvSpPr/>
          <p:nvPr/>
        </p:nvSpPr>
        <p:spPr>
          <a:xfrm>
            <a:off x="7738269" y="1638159"/>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5" name="Rectangle 84">
            <a:extLst>
              <a:ext uri="{FF2B5EF4-FFF2-40B4-BE49-F238E27FC236}">
                <a16:creationId xmlns:a16="http://schemas.microsoft.com/office/drawing/2014/main" id="{374345EC-A1A4-7CE1-1C6A-FEE5998BE9B7}"/>
              </a:ext>
            </a:extLst>
          </p:cNvPr>
          <p:cNvSpPr/>
          <p:nvPr/>
        </p:nvSpPr>
        <p:spPr>
          <a:xfrm>
            <a:off x="8239605" y="1558834"/>
            <a:ext cx="771172" cy="400110"/>
          </a:xfrm>
          <a:prstGeom prst="rect">
            <a:avLst/>
          </a:prstGeom>
        </p:spPr>
        <p:txBody>
          <a:bodyPr wrap="none">
            <a:spAutoFit/>
          </a:bodyPr>
          <a:lstStyle/>
          <a:p>
            <a:pPr algn="ctr"/>
            <a:r>
              <a:rPr lang="en-US" sz="2000" dirty="0"/>
              <a:t>Cores</a:t>
            </a:r>
          </a:p>
        </p:txBody>
      </p:sp>
      <p:sp>
        <p:nvSpPr>
          <p:cNvPr id="87" name="TextBox 2">
            <a:extLst>
              <a:ext uri="{FF2B5EF4-FFF2-40B4-BE49-F238E27FC236}">
                <a16:creationId xmlns:a16="http://schemas.microsoft.com/office/drawing/2014/main" id="{EE90E500-BBF0-ADF8-916A-F53A8DEF651D}"/>
              </a:ext>
            </a:extLst>
          </p:cNvPr>
          <p:cNvSpPr txBox="1"/>
          <p:nvPr/>
        </p:nvSpPr>
        <p:spPr>
          <a:xfrm>
            <a:off x="9912184" y="1810079"/>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88" name="Group 87">
            <a:extLst>
              <a:ext uri="{FF2B5EF4-FFF2-40B4-BE49-F238E27FC236}">
                <a16:creationId xmlns:a16="http://schemas.microsoft.com/office/drawing/2014/main" id="{7AE51C4A-E232-2B68-827B-89AEEE42B2C4}"/>
              </a:ext>
            </a:extLst>
          </p:cNvPr>
          <p:cNvGrpSpPr/>
          <p:nvPr/>
        </p:nvGrpSpPr>
        <p:grpSpPr>
          <a:xfrm>
            <a:off x="7815381" y="1924711"/>
            <a:ext cx="274320" cy="274320"/>
            <a:chOff x="9827154" y="4299018"/>
            <a:chExt cx="457200" cy="457200"/>
          </a:xfrm>
        </p:grpSpPr>
        <p:sp>
          <p:nvSpPr>
            <p:cNvPr id="89" name="Oval 88">
              <a:extLst>
                <a:ext uri="{FF2B5EF4-FFF2-40B4-BE49-F238E27FC236}">
                  <a16:creationId xmlns:a16="http://schemas.microsoft.com/office/drawing/2014/main" id="{0D8AFE24-2059-BB4D-BEFA-C17D8408334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urved Connector 89">
              <a:extLst>
                <a:ext uri="{FF2B5EF4-FFF2-40B4-BE49-F238E27FC236}">
                  <a16:creationId xmlns:a16="http://schemas.microsoft.com/office/drawing/2014/main" id="{D383DF3D-3F31-5FBF-4F5B-7EA0EBA74E7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73EE512B-2538-8E7D-2A0D-A961762369B2}"/>
              </a:ext>
            </a:extLst>
          </p:cNvPr>
          <p:cNvGrpSpPr/>
          <p:nvPr/>
        </p:nvGrpSpPr>
        <p:grpSpPr>
          <a:xfrm>
            <a:off x="8152724" y="1933211"/>
            <a:ext cx="274320" cy="274320"/>
            <a:chOff x="9827154" y="4299018"/>
            <a:chExt cx="457200" cy="457200"/>
          </a:xfrm>
        </p:grpSpPr>
        <p:sp>
          <p:nvSpPr>
            <p:cNvPr id="92" name="Oval 91">
              <a:extLst>
                <a:ext uri="{FF2B5EF4-FFF2-40B4-BE49-F238E27FC236}">
                  <a16:creationId xmlns:a16="http://schemas.microsoft.com/office/drawing/2014/main" id="{CDE029E0-9952-FBA9-1BE4-06AA328BF96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urved Connector 92">
              <a:extLst>
                <a:ext uri="{FF2B5EF4-FFF2-40B4-BE49-F238E27FC236}">
                  <a16:creationId xmlns:a16="http://schemas.microsoft.com/office/drawing/2014/main" id="{D61D1810-336A-4D67-B121-94482CEF9DE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7366C7AD-BD08-29D7-41A3-43B26047D8E7}"/>
              </a:ext>
            </a:extLst>
          </p:cNvPr>
          <p:cNvGrpSpPr/>
          <p:nvPr/>
        </p:nvGrpSpPr>
        <p:grpSpPr>
          <a:xfrm>
            <a:off x="8469718" y="1936276"/>
            <a:ext cx="274320" cy="274320"/>
            <a:chOff x="9827154" y="4299018"/>
            <a:chExt cx="457200" cy="457200"/>
          </a:xfrm>
        </p:grpSpPr>
        <p:sp>
          <p:nvSpPr>
            <p:cNvPr id="95" name="Oval 94">
              <a:extLst>
                <a:ext uri="{FF2B5EF4-FFF2-40B4-BE49-F238E27FC236}">
                  <a16:creationId xmlns:a16="http://schemas.microsoft.com/office/drawing/2014/main" id="{F93B2F1B-168D-37EC-745F-53475B574EEA}"/>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urved Connector 95">
              <a:extLst>
                <a:ext uri="{FF2B5EF4-FFF2-40B4-BE49-F238E27FC236}">
                  <a16:creationId xmlns:a16="http://schemas.microsoft.com/office/drawing/2014/main" id="{82FF6AB2-C244-8189-8F94-5E00F3D977B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7A5190AE-D64B-0B46-0CC6-75EFB4E501BC}"/>
              </a:ext>
            </a:extLst>
          </p:cNvPr>
          <p:cNvGrpSpPr/>
          <p:nvPr/>
        </p:nvGrpSpPr>
        <p:grpSpPr>
          <a:xfrm>
            <a:off x="8807061" y="1935632"/>
            <a:ext cx="274320" cy="274320"/>
            <a:chOff x="9827154" y="4299018"/>
            <a:chExt cx="457200" cy="457200"/>
          </a:xfrm>
        </p:grpSpPr>
        <p:sp>
          <p:nvSpPr>
            <p:cNvPr id="98" name="Oval 97">
              <a:extLst>
                <a:ext uri="{FF2B5EF4-FFF2-40B4-BE49-F238E27FC236}">
                  <a16:creationId xmlns:a16="http://schemas.microsoft.com/office/drawing/2014/main" id="{78229050-024F-1DEE-AD63-632C82DC541A}"/>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Curved Connector 98">
              <a:extLst>
                <a:ext uri="{FF2B5EF4-FFF2-40B4-BE49-F238E27FC236}">
                  <a16:creationId xmlns:a16="http://schemas.microsoft.com/office/drawing/2014/main" id="{6EFA78F0-1A99-7E09-CD51-72900B0C4BB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D6B31095-F00F-9924-999F-85185A039607}"/>
              </a:ext>
            </a:extLst>
          </p:cNvPr>
          <p:cNvSpPr/>
          <p:nvPr/>
        </p:nvSpPr>
        <p:spPr>
          <a:xfrm>
            <a:off x="7372509" y="2423089"/>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p>
        </p:txBody>
      </p:sp>
      <p:cxnSp>
        <p:nvCxnSpPr>
          <p:cNvPr id="105" name="Straight Connector 104">
            <a:extLst>
              <a:ext uri="{FF2B5EF4-FFF2-40B4-BE49-F238E27FC236}">
                <a16:creationId xmlns:a16="http://schemas.microsoft.com/office/drawing/2014/main" id="{DFA4DD7A-DB0A-927C-B0EA-B0B16198F0E7}"/>
              </a:ext>
            </a:extLst>
          </p:cNvPr>
          <p:cNvCxnSpPr>
            <a:cxnSpLocks/>
          </p:cNvCxnSpPr>
          <p:nvPr/>
        </p:nvCxnSpPr>
        <p:spPr>
          <a:xfrm flipH="1">
            <a:off x="8567882" y="4686037"/>
            <a:ext cx="1118248" cy="1266859"/>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4CEACD-B3DC-36F0-EE14-9DD704F7A583}"/>
              </a:ext>
            </a:extLst>
          </p:cNvPr>
          <p:cNvCxnSpPr>
            <a:cxnSpLocks/>
          </p:cNvCxnSpPr>
          <p:nvPr/>
        </p:nvCxnSpPr>
        <p:spPr>
          <a:xfrm>
            <a:off x="10340027" y="4700602"/>
            <a:ext cx="1213649" cy="910192"/>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7037CA90-0112-E27B-065B-B1B529BCCFCF}"/>
              </a:ext>
            </a:extLst>
          </p:cNvPr>
          <p:cNvSpPr/>
          <p:nvPr/>
        </p:nvSpPr>
        <p:spPr>
          <a:xfrm>
            <a:off x="1338967" y="5269345"/>
            <a:ext cx="1451996" cy="3958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Send Msg to DPU Core (RR Fashion)</a:t>
            </a:r>
          </a:p>
        </p:txBody>
      </p:sp>
      <p:sp>
        <p:nvSpPr>
          <p:cNvPr id="111" name="Oval 110">
            <a:extLst>
              <a:ext uri="{FF2B5EF4-FFF2-40B4-BE49-F238E27FC236}">
                <a16:creationId xmlns:a16="http://schemas.microsoft.com/office/drawing/2014/main" id="{A731FF33-B585-CEC4-E33A-C9130471C94E}"/>
              </a:ext>
            </a:extLst>
          </p:cNvPr>
          <p:cNvSpPr/>
          <p:nvPr/>
        </p:nvSpPr>
        <p:spPr>
          <a:xfrm>
            <a:off x="2653547" y="5151494"/>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cxnSp>
        <p:nvCxnSpPr>
          <p:cNvPr id="112" name="Straight Connector 111">
            <a:extLst>
              <a:ext uri="{FF2B5EF4-FFF2-40B4-BE49-F238E27FC236}">
                <a16:creationId xmlns:a16="http://schemas.microsoft.com/office/drawing/2014/main" id="{FC7D699F-5E36-5DB5-BDD0-9F7CD1CDE0E4}"/>
              </a:ext>
            </a:extLst>
          </p:cNvPr>
          <p:cNvCxnSpPr>
            <a:cxnSpLocks/>
          </p:cNvCxnSpPr>
          <p:nvPr/>
        </p:nvCxnSpPr>
        <p:spPr>
          <a:xfrm>
            <a:off x="734817" y="5126075"/>
            <a:ext cx="2103120" cy="2"/>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3" name="TextBox 112">
            <a:extLst>
              <a:ext uri="{FF2B5EF4-FFF2-40B4-BE49-F238E27FC236}">
                <a16:creationId xmlns:a16="http://schemas.microsoft.com/office/drawing/2014/main" id="{847674C7-2B9E-51C4-A22A-1371A003BA3B}"/>
              </a:ext>
            </a:extLst>
          </p:cNvPr>
          <p:cNvSpPr txBox="1"/>
          <p:nvPr/>
        </p:nvSpPr>
        <p:spPr>
          <a:xfrm>
            <a:off x="689069" y="5178102"/>
            <a:ext cx="696857" cy="307777"/>
          </a:xfrm>
          <a:prstGeom prst="rect">
            <a:avLst/>
          </a:prstGeom>
          <a:noFill/>
        </p:spPr>
        <p:txBody>
          <a:bodyPr wrap="none" rtlCol="0">
            <a:spAutoFit/>
          </a:bodyPr>
          <a:lstStyle/>
          <a:p>
            <a:r>
              <a:rPr lang="en-US" sz="1400" dirty="0">
                <a:solidFill>
                  <a:schemeClr val="accent1">
                    <a:lumMod val="75000"/>
                  </a:schemeClr>
                </a:solidFill>
              </a:rPr>
              <a:t>ingress</a:t>
            </a:r>
            <a:endParaRPr lang="en-US" sz="1200" dirty="0">
              <a:solidFill>
                <a:schemeClr val="accent1">
                  <a:lumMod val="75000"/>
                </a:schemeClr>
              </a:solidFill>
            </a:endParaRPr>
          </a:p>
        </p:txBody>
      </p:sp>
      <p:sp>
        <p:nvSpPr>
          <p:cNvPr id="114" name="TextBox 113">
            <a:extLst>
              <a:ext uri="{FF2B5EF4-FFF2-40B4-BE49-F238E27FC236}">
                <a16:creationId xmlns:a16="http://schemas.microsoft.com/office/drawing/2014/main" id="{EE8E9CE4-BBB9-5BCC-2FD6-AC10C8283BD5}"/>
              </a:ext>
            </a:extLst>
          </p:cNvPr>
          <p:cNvSpPr txBox="1"/>
          <p:nvPr/>
        </p:nvSpPr>
        <p:spPr>
          <a:xfrm>
            <a:off x="706410" y="4762802"/>
            <a:ext cx="650371" cy="307777"/>
          </a:xfrm>
          <a:prstGeom prst="rect">
            <a:avLst/>
          </a:prstGeom>
          <a:noFill/>
        </p:spPr>
        <p:txBody>
          <a:bodyPr wrap="none" rtlCol="0">
            <a:spAutoFit/>
          </a:bodyPr>
          <a:lstStyle/>
          <a:p>
            <a:r>
              <a:rPr lang="en-US" sz="1400" dirty="0">
                <a:solidFill>
                  <a:schemeClr val="accent1">
                    <a:lumMod val="75000"/>
                  </a:schemeClr>
                </a:solidFill>
              </a:rPr>
              <a:t>egress</a:t>
            </a:r>
            <a:endParaRPr lang="en-US" sz="1200" dirty="0">
              <a:solidFill>
                <a:schemeClr val="accent1">
                  <a:lumMod val="75000"/>
                </a:schemeClr>
              </a:solidFill>
            </a:endParaRPr>
          </a:p>
        </p:txBody>
      </p:sp>
      <p:sp>
        <p:nvSpPr>
          <p:cNvPr id="115" name="Rounded Rectangle 114">
            <a:extLst>
              <a:ext uri="{FF2B5EF4-FFF2-40B4-BE49-F238E27FC236}">
                <a16:creationId xmlns:a16="http://schemas.microsoft.com/office/drawing/2014/main" id="{0050DC82-236A-9407-A478-8AF1826BAD6A}"/>
              </a:ext>
            </a:extLst>
          </p:cNvPr>
          <p:cNvSpPr/>
          <p:nvPr/>
        </p:nvSpPr>
        <p:spPr>
          <a:xfrm>
            <a:off x="1338967" y="4653294"/>
            <a:ext cx="1323953" cy="3958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Recv</a:t>
            </a:r>
            <a:r>
              <a:rPr lang="en-US" sz="1200" dirty="0">
                <a:solidFill>
                  <a:schemeClr val="tx1"/>
                </a:solidFill>
              </a:rPr>
              <a:t> Msg from DPU Core</a:t>
            </a:r>
          </a:p>
        </p:txBody>
      </p:sp>
      <p:sp>
        <p:nvSpPr>
          <p:cNvPr id="116" name="Oval 115">
            <a:extLst>
              <a:ext uri="{FF2B5EF4-FFF2-40B4-BE49-F238E27FC236}">
                <a16:creationId xmlns:a16="http://schemas.microsoft.com/office/drawing/2014/main" id="{7767055D-6366-6CC5-34C3-5473A2245E20}"/>
              </a:ext>
            </a:extLst>
          </p:cNvPr>
          <p:cNvSpPr/>
          <p:nvPr/>
        </p:nvSpPr>
        <p:spPr>
          <a:xfrm>
            <a:off x="2552180" y="4529812"/>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a:t>
            </a:r>
          </a:p>
        </p:txBody>
      </p:sp>
      <p:cxnSp>
        <p:nvCxnSpPr>
          <p:cNvPr id="117" name="Straight Connector 116">
            <a:extLst>
              <a:ext uri="{FF2B5EF4-FFF2-40B4-BE49-F238E27FC236}">
                <a16:creationId xmlns:a16="http://schemas.microsoft.com/office/drawing/2014/main" id="{8E6D5971-076D-B247-7CD7-CE4A433B92AF}"/>
              </a:ext>
            </a:extLst>
          </p:cNvPr>
          <p:cNvCxnSpPr>
            <a:cxnSpLocks/>
          </p:cNvCxnSpPr>
          <p:nvPr/>
        </p:nvCxnSpPr>
        <p:spPr>
          <a:xfrm flipH="1">
            <a:off x="746788" y="3729231"/>
            <a:ext cx="531058" cy="1212635"/>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3EE400C-ECB8-3B29-C263-66105D8B30F3}"/>
              </a:ext>
            </a:extLst>
          </p:cNvPr>
          <p:cNvCxnSpPr>
            <a:cxnSpLocks/>
          </p:cNvCxnSpPr>
          <p:nvPr/>
        </p:nvCxnSpPr>
        <p:spPr>
          <a:xfrm>
            <a:off x="2740956" y="3700853"/>
            <a:ext cx="815459" cy="1251051"/>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Rounded Corners 37">
            <a:extLst>
              <a:ext uri="{FF2B5EF4-FFF2-40B4-BE49-F238E27FC236}">
                <a16:creationId xmlns:a16="http://schemas.microsoft.com/office/drawing/2014/main" id="{E93D6C45-D570-46A4-4984-D6E40BF346A1}"/>
              </a:ext>
            </a:extLst>
          </p:cNvPr>
          <p:cNvSpPr/>
          <p:nvPr/>
        </p:nvSpPr>
        <p:spPr>
          <a:xfrm>
            <a:off x="10272311" y="157100"/>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30A89517-48D7-493A-C4B6-AAC577094794}"/>
              </a:ext>
            </a:extLst>
          </p:cNvPr>
          <p:cNvSpPr/>
          <p:nvPr/>
        </p:nvSpPr>
        <p:spPr>
          <a:xfrm>
            <a:off x="10316477" y="116620"/>
            <a:ext cx="1612557" cy="400110"/>
          </a:xfrm>
          <a:prstGeom prst="rect">
            <a:avLst/>
          </a:prstGeom>
        </p:spPr>
        <p:txBody>
          <a:bodyPr wrap="none">
            <a:spAutoFit/>
          </a:bodyPr>
          <a:lstStyle/>
          <a:p>
            <a:pPr algn="ctr"/>
            <a:r>
              <a:rPr lang="en-US" sz="2000" dirty="0"/>
              <a:t>Network Path</a:t>
            </a:r>
          </a:p>
        </p:txBody>
      </p:sp>
      <p:cxnSp>
        <p:nvCxnSpPr>
          <p:cNvPr id="10" name="Straight Arrow Connector 9">
            <a:extLst>
              <a:ext uri="{FF2B5EF4-FFF2-40B4-BE49-F238E27FC236}">
                <a16:creationId xmlns:a16="http://schemas.microsoft.com/office/drawing/2014/main" id="{EDDC3D90-8B8B-7230-A832-0DFB3B1451B0}"/>
              </a:ext>
            </a:extLst>
          </p:cNvPr>
          <p:cNvCxnSpPr/>
          <p:nvPr/>
        </p:nvCxnSpPr>
        <p:spPr>
          <a:xfrm flipH="1">
            <a:off x="10880000" y="574757"/>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2790EA-B9CD-9094-B799-E2488CDAE26A}"/>
              </a:ext>
            </a:extLst>
          </p:cNvPr>
          <p:cNvCxnSpPr>
            <a:cxnSpLocks/>
          </p:cNvCxnSpPr>
          <p:nvPr/>
        </p:nvCxnSpPr>
        <p:spPr>
          <a:xfrm flipH="1">
            <a:off x="9249044" y="4303742"/>
            <a:ext cx="457200"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Elbow Connector 48">
            <a:extLst>
              <a:ext uri="{FF2B5EF4-FFF2-40B4-BE49-F238E27FC236}">
                <a16:creationId xmlns:a16="http://schemas.microsoft.com/office/drawing/2014/main" id="{D6741EBD-D4F6-3EAB-2FEB-BE479E65AFC0}"/>
              </a:ext>
            </a:extLst>
          </p:cNvPr>
          <p:cNvCxnSpPr/>
          <p:nvPr/>
        </p:nvCxnSpPr>
        <p:spPr>
          <a:xfrm rot="5400000" flipH="1" flipV="1">
            <a:off x="8886652" y="3017494"/>
            <a:ext cx="914400" cy="228600"/>
          </a:xfrm>
          <a:prstGeom prst="bentConnector3">
            <a:avLst>
              <a:gd name="adj1" fmla="val 97"/>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58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8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8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8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83" grpId="0" animBg="1"/>
      <p:bldP spid="185" grpId="0"/>
      <p:bldP spid="186" grpId="0"/>
      <p:bldP spid="189" grpId="0" animBg="1"/>
      <p:bldP spid="190" grpId="0" animBg="1"/>
      <p:bldP spid="8" grpId="0" animBg="1"/>
      <p:bldP spid="9" grpId="0" animBg="1"/>
      <p:bldP spid="12" grpId="0"/>
      <p:bldP spid="13" grpId="0" animBg="1"/>
      <p:bldP spid="16" grpId="0"/>
      <p:bldP spid="18" grpId="0" animBg="1"/>
      <p:bldP spid="31" grpId="0" animBg="1"/>
      <p:bldP spid="32" grpId="0" animBg="1"/>
      <p:bldP spid="33" grpId="0"/>
      <p:bldP spid="34" grpId="0"/>
      <p:bldP spid="35" grpId="0" animBg="1"/>
      <p:bldP spid="38" grpId="0" animBg="1"/>
      <p:bldP spid="40" grpId="0" animBg="1"/>
      <p:bldP spid="41" grpId="0" animBg="1"/>
      <p:bldP spid="44" grpId="0" animBg="1"/>
      <p:bldP spid="45" grpId="0"/>
      <p:bldP spid="48" grpId="0" animBg="1"/>
      <p:bldP spid="82" grpId="0" animBg="1"/>
      <p:bldP spid="83" grpId="0"/>
      <p:bldP spid="84" grpId="0" animBg="1"/>
      <p:bldP spid="85" grpId="0"/>
      <p:bldP spid="87" grpId="0" animBg="1"/>
      <p:bldP spid="104" grpId="0" animBg="1"/>
      <p:bldP spid="110" grpId="0" animBg="1"/>
      <p:bldP spid="111" grpId="0" animBg="1"/>
      <p:bldP spid="113" grpId="0"/>
      <p:bldP spid="114" grpId="0"/>
      <p:bldP spid="115" grpId="0" animBg="1"/>
      <p:bldP spid="116" grpId="0" animBg="1"/>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A317-D5FF-0AE5-8745-34F62B5A825C}"/>
              </a:ext>
            </a:extLst>
          </p:cNvPr>
          <p:cNvSpPr>
            <a:spLocks noGrp="1"/>
          </p:cNvSpPr>
          <p:nvPr>
            <p:ph type="title"/>
          </p:nvPr>
        </p:nvSpPr>
        <p:spPr/>
        <p:txBody>
          <a:bodyPr/>
          <a:lstStyle/>
          <a:p>
            <a:r>
              <a:rPr lang="en-US" dirty="0"/>
              <a:t>Putting it all together</a:t>
            </a:r>
          </a:p>
        </p:txBody>
      </p:sp>
      <p:sp>
        <p:nvSpPr>
          <p:cNvPr id="12" name="Content Placeholder 11">
            <a:extLst>
              <a:ext uri="{FF2B5EF4-FFF2-40B4-BE49-F238E27FC236}">
                <a16:creationId xmlns:a16="http://schemas.microsoft.com/office/drawing/2014/main" id="{29ECCA3E-9D1E-DD79-5931-0BF083C0EC26}"/>
              </a:ext>
            </a:extLst>
          </p:cNvPr>
          <p:cNvSpPr>
            <a:spLocks noGrp="1"/>
          </p:cNvSpPr>
          <p:nvPr>
            <p:ph idx="1"/>
          </p:nvPr>
        </p:nvSpPr>
        <p:spPr/>
        <p:txBody>
          <a:bodyPr/>
          <a:lstStyle/>
          <a:p>
            <a:r>
              <a:rPr lang="en-US" dirty="0"/>
              <a:t>BF-2 is the system bottleneck</a:t>
            </a:r>
          </a:p>
          <a:p>
            <a:pPr lvl="1"/>
            <a:r>
              <a:rPr lang="en-US" dirty="0"/>
              <a:t>Its throughput drops by ½  as a message forwarder.</a:t>
            </a:r>
          </a:p>
          <a:p>
            <a:r>
              <a:rPr lang="en-US" dirty="0"/>
              <a:t>As an application co-processor it can theoretically boost system throughput by 66% </a:t>
            </a:r>
          </a:p>
          <a:p>
            <a:pPr lvl="1"/>
            <a:r>
              <a:rPr lang="en-US" dirty="0"/>
              <a:t>Additional compute cores.</a:t>
            </a:r>
          </a:p>
        </p:txBody>
      </p:sp>
      <p:grpSp>
        <p:nvGrpSpPr>
          <p:cNvPr id="9" name="Group 8">
            <a:extLst>
              <a:ext uri="{FF2B5EF4-FFF2-40B4-BE49-F238E27FC236}">
                <a16:creationId xmlns:a16="http://schemas.microsoft.com/office/drawing/2014/main" id="{7E589B22-94D6-E697-A496-E1D694A742E0}"/>
              </a:ext>
            </a:extLst>
          </p:cNvPr>
          <p:cNvGrpSpPr/>
          <p:nvPr/>
        </p:nvGrpSpPr>
        <p:grpSpPr>
          <a:xfrm>
            <a:off x="1440553" y="2883566"/>
            <a:ext cx="10054298" cy="3319590"/>
            <a:chOff x="1440553" y="2883566"/>
            <a:chExt cx="10054298" cy="3319590"/>
          </a:xfrm>
        </p:grpSpPr>
        <p:pic>
          <p:nvPicPr>
            <p:cNvPr id="7" name="Picture 6">
              <a:extLst>
                <a:ext uri="{FF2B5EF4-FFF2-40B4-BE49-F238E27FC236}">
                  <a16:creationId xmlns:a16="http://schemas.microsoft.com/office/drawing/2014/main" id="{DECC55FD-EAAD-8A11-49AC-76184374E6B8}"/>
                </a:ext>
              </a:extLst>
            </p:cNvPr>
            <p:cNvPicPr>
              <a:picLocks noChangeAspect="1"/>
            </p:cNvPicPr>
            <p:nvPr/>
          </p:nvPicPr>
          <p:blipFill>
            <a:blip r:embed="rId3"/>
            <a:stretch>
              <a:fillRect/>
            </a:stretch>
          </p:blipFill>
          <p:spPr>
            <a:xfrm>
              <a:off x="1440553" y="2883566"/>
              <a:ext cx="10054298" cy="3319590"/>
            </a:xfrm>
            <a:prstGeom prst="rect">
              <a:avLst/>
            </a:prstGeom>
          </p:spPr>
        </p:pic>
        <p:grpSp>
          <p:nvGrpSpPr>
            <p:cNvPr id="8" name="Group 7">
              <a:extLst>
                <a:ext uri="{FF2B5EF4-FFF2-40B4-BE49-F238E27FC236}">
                  <a16:creationId xmlns:a16="http://schemas.microsoft.com/office/drawing/2014/main" id="{0D42D067-8BF5-1B77-4D7B-E39F56012C25}"/>
                </a:ext>
              </a:extLst>
            </p:cNvPr>
            <p:cNvGrpSpPr/>
            <p:nvPr/>
          </p:nvGrpSpPr>
          <p:grpSpPr>
            <a:xfrm>
              <a:off x="2518973" y="4490701"/>
              <a:ext cx="5029200" cy="384458"/>
              <a:chOff x="2518973" y="4490701"/>
              <a:chExt cx="5029200" cy="384458"/>
            </a:xfrm>
          </p:grpSpPr>
          <p:cxnSp>
            <p:nvCxnSpPr>
              <p:cNvPr id="4" name="Straight Connector 3">
                <a:extLst>
                  <a:ext uri="{FF2B5EF4-FFF2-40B4-BE49-F238E27FC236}">
                    <a16:creationId xmlns:a16="http://schemas.microsoft.com/office/drawing/2014/main" id="{EE9B3F67-66D8-88C4-64E6-5075B21C064F}"/>
                  </a:ext>
                </a:extLst>
              </p:cNvPr>
              <p:cNvCxnSpPr/>
              <p:nvPr/>
            </p:nvCxnSpPr>
            <p:spPr>
              <a:xfrm>
                <a:off x="2518973" y="4875159"/>
                <a:ext cx="50292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A1E1668-F4B7-029E-D8E2-D2852EDDCD38}"/>
                  </a:ext>
                </a:extLst>
              </p:cNvPr>
              <p:cNvSpPr txBox="1"/>
              <p:nvPr/>
            </p:nvSpPr>
            <p:spPr>
              <a:xfrm>
                <a:off x="4379495" y="4490701"/>
                <a:ext cx="409279"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SLO</a:t>
                </a:r>
              </a:p>
            </p:txBody>
          </p:sp>
        </p:grpSp>
      </p:grpSp>
    </p:spTree>
    <p:extLst>
      <p:ext uri="{BB962C8B-B14F-4D97-AF65-F5344CB8AC3E}">
        <p14:creationId xmlns:p14="http://schemas.microsoft.com/office/powerpoint/2010/main" val="19779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A317-D5FF-0AE5-8745-34F62B5A825C}"/>
              </a:ext>
            </a:extLst>
          </p:cNvPr>
          <p:cNvSpPr>
            <a:spLocks noGrp="1"/>
          </p:cNvSpPr>
          <p:nvPr>
            <p:ph type="title"/>
          </p:nvPr>
        </p:nvSpPr>
        <p:spPr/>
        <p:txBody>
          <a:bodyPr/>
          <a:lstStyle/>
          <a:p>
            <a:r>
              <a:rPr lang="en-US" dirty="0"/>
              <a:t>Conclusion</a:t>
            </a:r>
          </a:p>
        </p:txBody>
      </p:sp>
      <p:sp>
        <p:nvSpPr>
          <p:cNvPr id="12" name="Content Placeholder 11">
            <a:extLst>
              <a:ext uri="{FF2B5EF4-FFF2-40B4-BE49-F238E27FC236}">
                <a16:creationId xmlns:a16="http://schemas.microsoft.com/office/drawing/2014/main" id="{29ECCA3E-9D1E-DD79-5931-0BF083C0EC26}"/>
              </a:ext>
            </a:extLst>
          </p:cNvPr>
          <p:cNvSpPr>
            <a:spLocks noGrp="1"/>
          </p:cNvSpPr>
          <p:nvPr>
            <p:ph idx="1"/>
          </p:nvPr>
        </p:nvSpPr>
        <p:spPr/>
        <p:txBody>
          <a:bodyPr/>
          <a:lstStyle/>
          <a:p>
            <a:r>
              <a:rPr lang="en-US" dirty="0"/>
              <a:t>BF-2 Arm cores are not apt for real-time data processing at line rate (100G).</a:t>
            </a:r>
          </a:p>
          <a:p>
            <a:r>
              <a:rPr lang="en-US" dirty="0"/>
              <a:t>Can be a great application co-processor. </a:t>
            </a:r>
          </a:p>
          <a:p>
            <a:pPr lvl="1"/>
            <a:endParaRPr lang="en-US" dirty="0"/>
          </a:p>
          <a:p>
            <a:r>
              <a:rPr lang="en-US" dirty="0"/>
              <a:t>Future Work</a:t>
            </a:r>
          </a:p>
          <a:p>
            <a:pPr lvl="1"/>
            <a:r>
              <a:rPr lang="en-US" dirty="0"/>
              <a:t>Configure/customize DPU Accelerators for line rate processing.</a:t>
            </a:r>
          </a:p>
        </p:txBody>
      </p:sp>
    </p:spTree>
    <p:extLst>
      <p:ext uri="{BB962C8B-B14F-4D97-AF65-F5344CB8AC3E}">
        <p14:creationId xmlns:p14="http://schemas.microsoft.com/office/powerpoint/2010/main" val="195803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3EF46F2-1C09-9DE2-2037-0D91514015C8}"/>
              </a:ext>
            </a:extLst>
          </p:cNvPr>
          <p:cNvSpPr txBox="1">
            <a:spLocks/>
          </p:cNvSpPr>
          <p:nvPr/>
        </p:nvSpPr>
        <p:spPr>
          <a:xfrm>
            <a:off x="479425" y="1489763"/>
            <a:ext cx="11233150" cy="325458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4">
                  <a:extLst>
                    <a:ext uri="{96DAC541-7B7A-43D3-8B79-37D633B846F1}">
                      <asvg:svgBlip xmlns:asvg="http://schemas.microsoft.com/office/drawing/2016/SVG/main" r:embed="rId5"/>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4">
                  <a:extLst>
                    <a:ext uri="{96DAC541-7B7A-43D3-8B79-37D633B846F1}">
                      <asvg:svgBlip xmlns:asvg="http://schemas.microsoft.com/office/drawing/2016/SVG/main" r:embed="rId5"/>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sz="3200" dirty="0">
                <a:solidFill>
                  <a:schemeClr val="bg1"/>
                </a:solidFill>
              </a:rPr>
              <a:t>Huge thanks to …</a:t>
            </a:r>
          </a:p>
          <a:p>
            <a:pPr lvl="1"/>
            <a:r>
              <a:rPr lang="en-US" sz="2400" dirty="0">
                <a:solidFill>
                  <a:schemeClr val="bg1"/>
                </a:solidFill>
              </a:rPr>
              <a:t>Pavel Shamis (Pasha)</a:t>
            </a:r>
          </a:p>
          <a:p>
            <a:pPr lvl="1"/>
            <a:r>
              <a:rPr lang="en-US" sz="2400" dirty="0">
                <a:solidFill>
                  <a:schemeClr val="bg1"/>
                </a:solidFill>
              </a:rPr>
              <a:t>Luis Peña</a:t>
            </a:r>
          </a:p>
          <a:p>
            <a:pPr lvl="1"/>
            <a:r>
              <a:rPr lang="en-US" sz="2400" dirty="0">
                <a:solidFill>
                  <a:schemeClr val="bg1"/>
                </a:solidFill>
              </a:rPr>
              <a:t>Alexandre Ferreira</a:t>
            </a:r>
          </a:p>
          <a:p>
            <a:pPr lvl="1"/>
            <a:r>
              <a:rPr lang="en-US" sz="2400" dirty="0">
                <a:solidFill>
                  <a:schemeClr val="bg1"/>
                </a:solidFill>
              </a:rPr>
              <a:t>Jon Hermes</a:t>
            </a:r>
          </a:p>
          <a:p>
            <a:pPr lvl="1"/>
            <a:r>
              <a:rPr lang="en-US" sz="2400" dirty="0">
                <a:solidFill>
                  <a:schemeClr val="bg1"/>
                </a:solidFill>
              </a:rPr>
              <a:t>Kurt Lorenzen</a:t>
            </a:r>
          </a:p>
          <a:p>
            <a:pPr lvl="1"/>
            <a:endParaRPr lang="en-US" sz="3200" dirty="0">
              <a:solidFill>
                <a:schemeClr val="bg1"/>
              </a:solidFill>
            </a:endParaRPr>
          </a:p>
          <a:p>
            <a:pPr marL="0" indent="0">
              <a:buFontTx/>
              <a:buNone/>
            </a:pPr>
            <a:endParaRPr lang="en-US" sz="2800" dirty="0"/>
          </a:p>
          <a:p>
            <a:pPr lvl="1"/>
            <a:endParaRPr lang="en-US" sz="2400" dirty="0"/>
          </a:p>
        </p:txBody>
      </p:sp>
    </p:spTree>
    <p:extLst>
      <p:ext uri="{BB962C8B-B14F-4D97-AF65-F5344CB8AC3E}">
        <p14:creationId xmlns:p14="http://schemas.microsoft.com/office/powerpoint/2010/main" val="88841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0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11233150" cy="4924889"/>
          </a:xfrm>
        </p:spPr>
        <p:txBody>
          <a:bodyPr/>
          <a:lstStyle/>
          <a:p>
            <a:r>
              <a:rPr lang="en-US" altLang="en-US" sz="2800" dirty="0"/>
              <a:t>PhD Student at Georgia Tech</a:t>
            </a:r>
          </a:p>
          <a:p>
            <a:pPr lvl="1"/>
            <a:r>
              <a:rPr lang="en-US" altLang="en-US" sz="2400" dirty="0"/>
              <a:t>Advisor: Alexandros </a:t>
            </a:r>
            <a:r>
              <a:rPr lang="en-US" altLang="en-US" sz="2400" dirty="0" err="1"/>
              <a:t>Daglis</a:t>
            </a:r>
            <a:endParaRPr lang="en-US" altLang="en-US" sz="2400" dirty="0"/>
          </a:p>
          <a:p>
            <a:pPr lvl="1"/>
            <a:endParaRPr lang="en-US" altLang="en-US" sz="2400" dirty="0"/>
          </a:p>
          <a:p>
            <a:r>
              <a:rPr lang="en-US" altLang="en-US" sz="2800" dirty="0"/>
              <a:t>Research Interests</a:t>
            </a:r>
          </a:p>
          <a:p>
            <a:pPr lvl="1"/>
            <a:r>
              <a:rPr lang="en-US" altLang="en-US" sz="2400" dirty="0"/>
              <a:t>Datacenters, SmartNICs, Edge Computing</a:t>
            </a:r>
          </a:p>
          <a:p>
            <a:pPr lvl="1"/>
            <a:r>
              <a:rPr lang="en-US" altLang="en-US" sz="2400" dirty="0"/>
              <a:t>Optimizing tail latency for latency critical applications</a:t>
            </a:r>
            <a:endParaRPr lang="en-US" altLang="en-US" dirty="0"/>
          </a:p>
          <a:p>
            <a:endParaRPr lang="en-US" altLang="en-US" dirty="0"/>
          </a:p>
        </p:txBody>
      </p:sp>
      <p:pic>
        <p:nvPicPr>
          <p:cNvPr id="1028" name="Picture 4">
            <a:extLst>
              <a:ext uri="{FF2B5EF4-FFF2-40B4-BE49-F238E27FC236}">
                <a16:creationId xmlns:a16="http://schemas.microsoft.com/office/drawing/2014/main" id="{1CAE2DF3-6266-8CBA-C124-D01381F76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789" y="819885"/>
            <a:ext cx="3187649" cy="23801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D84B5B9-D233-2AA0-3DF5-64ED961AB09D}"/>
              </a:ext>
            </a:extLst>
          </p:cNvPr>
          <p:cNvSpPr txBox="1"/>
          <p:nvPr/>
        </p:nvSpPr>
        <p:spPr>
          <a:xfrm>
            <a:off x="1025236" y="5761837"/>
            <a:ext cx="10587839" cy="523220"/>
          </a:xfrm>
          <a:prstGeom prst="rect">
            <a:avLst/>
          </a:prstGeom>
          <a:solidFill>
            <a:schemeClr val="accent1">
              <a:lumMod val="75000"/>
            </a:schemeClr>
          </a:solidFill>
          <a:ln>
            <a:solidFill>
              <a:schemeClr val="tx1"/>
            </a:solidFill>
          </a:ln>
        </p:spPr>
        <p:txBody>
          <a:bodyPr wrap="square" rtlCol="0">
            <a:spAutoFit/>
          </a:bodyPr>
          <a:lstStyle/>
          <a:p>
            <a:pPr marL="506095" lvl="1" algn="ctr" eaLnBrk="1" hangingPunct="1">
              <a:spcBef>
                <a:spcPts val="0"/>
              </a:spcBef>
              <a:spcAft>
                <a:spcPts val="0"/>
              </a:spcAft>
              <a:buClr>
                <a:schemeClr val="accent1"/>
              </a:buClr>
              <a:buSzPct val="80000"/>
            </a:pPr>
            <a:r>
              <a:rPr lang="en-US" sz="2800" dirty="0">
                <a:solidFill>
                  <a:schemeClr val="bg1"/>
                </a:solidFill>
                <a:latin typeface="+mn-lt"/>
                <a:ea typeface="ＭＳ Ｐゴシック" charset="0"/>
              </a:rPr>
              <a:t>Why should you care, how does this impact you?</a:t>
            </a:r>
          </a:p>
        </p:txBody>
      </p:sp>
      <p:grpSp>
        <p:nvGrpSpPr>
          <p:cNvPr id="34" name="Group 33">
            <a:extLst>
              <a:ext uri="{FF2B5EF4-FFF2-40B4-BE49-F238E27FC236}">
                <a16:creationId xmlns:a16="http://schemas.microsoft.com/office/drawing/2014/main" id="{87053349-172B-8BFE-029B-470EDA364519}"/>
              </a:ext>
            </a:extLst>
          </p:cNvPr>
          <p:cNvGrpSpPr/>
          <p:nvPr/>
        </p:nvGrpSpPr>
        <p:grpSpPr>
          <a:xfrm>
            <a:off x="7368988" y="3658003"/>
            <a:ext cx="4343587" cy="1914777"/>
            <a:chOff x="7368988" y="3658003"/>
            <a:chExt cx="4343587" cy="1914777"/>
          </a:xfrm>
        </p:grpSpPr>
        <p:pic>
          <p:nvPicPr>
            <p:cNvPr id="30" name="Picture 29">
              <a:extLst>
                <a:ext uri="{FF2B5EF4-FFF2-40B4-BE49-F238E27FC236}">
                  <a16:creationId xmlns:a16="http://schemas.microsoft.com/office/drawing/2014/main" id="{5445A1FD-218C-74E2-8DEB-3317DB4F81E9}"/>
                </a:ext>
              </a:extLst>
            </p:cNvPr>
            <p:cNvPicPr>
              <a:picLocks noChangeAspect="1"/>
            </p:cNvPicPr>
            <p:nvPr/>
          </p:nvPicPr>
          <p:blipFill>
            <a:blip r:embed="rId4"/>
            <a:stretch>
              <a:fillRect/>
            </a:stretch>
          </p:blipFill>
          <p:spPr>
            <a:xfrm>
              <a:off x="7368988" y="3658003"/>
              <a:ext cx="4343587" cy="1914777"/>
            </a:xfrm>
            <a:prstGeom prst="rect">
              <a:avLst/>
            </a:prstGeom>
          </p:spPr>
        </p:pic>
        <p:pic>
          <p:nvPicPr>
            <p:cNvPr id="32" name="Picture 6" descr="Search Engines 101: Google vs. Bing - Lander Blog">
              <a:extLst>
                <a:ext uri="{FF2B5EF4-FFF2-40B4-BE49-F238E27FC236}">
                  <a16:creationId xmlns:a16="http://schemas.microsoft.com/office/drawing/2014/main" id="{3C04CF87-9B7B-CB0B-F5D0-02A5A47B42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011"/>
            <a:stretch/>
          </p:blipFill>
          <p:spPr bwMode="auto">
            <a:xfrm>
              <a:off x="9704479" y="5036898"/>
              <a:ext cx="1237130" cy="3213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nstagram | Know Your Meme">
              <a:extLst>
                <a:ext uri="{FF2B5EF4-FFF2-40B4-BE49-F238E27FC236}">
                  <a16:creationId xmlns:a16="http://schemas.microsoft.com/office/drawing/2014/main" id="{0FD51CD3-646C-7A86-9199-6958313B27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240" r="16779"/>
            <a:stretch/>
          </p:blipFill>
          <p:spPr bwMode="auto">
            <a:xfrm>
              <a:off x="10903097" y="4856202"/>
              <a:ext cx="709979" cy="570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4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2C1-5D01-A876-A209-D22685D336BD}"/>
              </a:ext>
            </a:extLst>
          </p:cNvPr>
          <p:cNvSpPr>
            <a:spLocks noGrp="1"/>
          </p:cNvSpPr>
          <p:nvPr>
            <p:ph type="title"/>
          </p:nvPr>
        </p:nvSpPr>
        <p:spPr/>
        <p:txBody>
          <a:bodyPr/>
          <a:lstStyle/>
          <a:p>
            <a:r>
              <a:rPr lang="en-US" dirty="0"/>
              <a:t>Inside the Datacenter</a:t>
            </a:r>
          </a:p>
        </p:txBody>
      </p:sp>
      <p:sp>
        <p:nvSpPr>
          <p:cNvPr id="3" name="Content Placeholder 2">
            <a:extLst>
              <a:ext uri="{FF2B5EF4-FFF2-40B4-BE49-F238E27FC236}">
                <a16:creationId xmlns:a16="http://schemas.microsoft.com/office/drawing/2014/main" id="{FB0AA036-3B7E-C531-3728-0EFCB4841C01}"/>
              </a:ext>
            </a:extLst>
          </p:cNvPr>
          <p:cNvSpPr>
            <a:spLocks noGrp="1"/>
          </p:cNvSpPr>
          <p:nvPr>
            <p:ph idx="1"/>
          </p:nvPr>
        </p:nvSpPr>
        <p:spPr/>
        <p:txBody>
          <a:bodyPr/>
          <a:lstStyle/>
          <a:p>
            <a:r>
              <a:rPr lang="en-US" sz="2800" dirty="0"/>
              <a:t>Pipeline of microservices</a:t>
            </a:r>
          </a:p>
          <a:p>
            <a:pPr lvl="1"/>
            <a:r>
              <a:rPr lang="en-US" sz="2400" dirty="0"/>
              <a:t>Very fine grained</a:t>
            </a:r>
          </a:p>
          <a:p>
            <a:pPr lvl="1"/>
            <a:r>
              <a:rPr lang="en-US" sz="2400" dirty="0"/>
              <a:t>Single-digit µs service times</a:t>
            </a:r>
          </a:p>
          <a:p>
            <a:pPr lvl="1"/>
            <a:r>
              <a:rPr lang="en-US" sz="2400" dirty="0"/>
              <a:t>Microservices are latency sensitive</a:t>
            </a:r>
          </a:p>
          <a:p>
            <a:pPr lvl="1"/>
            <a:r>
              <a:rPr lang="en-US" sz="2400" dirty="0"/>
              <a:t>Strict SLOs: care for tail (99th %) latency.</a:t>
            </a:r>
          </a:p>
          <a:p>
            <a:pPr lvl="1"/>
            <a:endParaRPr lang="en-US" sz="2400" dirty="0"/>
          </a:p>
          <a:p>
            <a:pPr lvl="1"/>
            <a:endParaRPr lang="en-US" sz="2400" dirty="0"/>
          </a:p>
          <a:p>
            <a:pPr lvl="1"/>
            <a:endParaRPr lang="en-US" sz="2400" dirty="0"/>
          </a:p>
        </p:txBody>
      </p:sp>
      <p:grpSp>
        <p:nvGrpSpPr>
          <p:cNvPr id="26" name="Group 25">
            <a:extLst>
              <a:ext uri="{FF2B5EF4-FFF2-40B4-BE49-F238E27FC236}">
                <a16:creationId xmlns:a16="http://schemas.microsoft.com/office/drawing/2014/main" id="{89C0073B-E2A4-52C0-C784-6F9134C230AA}"/>
              </a:ext>
            </a:extLst>
          </p:cNvPr>
          <p:cNvGrpSpPr/>
          <p:nvPr/>
        </p:nvGrpSpPr>
        <p:grpSpPr>
          <a:xfrm>
            <a:off x="1032094" y="3583172"/>
            <a:ext cx="10064843" cy="914400"/>
            <a:chOff x="1032094" y="3583172"/>
            <a:chExt cx="10064843" cy="914400"/>
          </a:xfrm>
        </p:grpSpPr>
        <p:cxnSp>
          <p:nvCxnSpPr>
            <p:cNvPr id="5" name="Straight Arrow Connector 4">
              <a:extLst>
                <a:ext uri="{FF2B5EF4-FFF2-40B4-BE49-F238E27FC236}">
                  <a16:creationId xmlns:a16="http://schemas.microsoft.com/office/drawing/2014/main" id="{8E5E1840-EE92-ED7C-9F3B-ED277459D78C}"/>
                </a:ext>
              </a:extLst>
            </p:cNvPr>
            <p:cNvCxnSpPr/>
            <p:nvPr/>
          </p:nvCxnSpPr>
          <p:spPr>
            <a:xfrm>
              <a:off x="1162372" y="4040372"/>
              <a:ext cx="174997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4202DC4-961A-BE6A-35BB-B0CC0FD77ACE}"/>
                </a:ext>
              </a:extLst>
            </p:cNvPr>
            <p:cNvSpPr/>
            <p:nvPr/>
          </p:nvSpPr>
          <p:spPr>
            <a:xfrm>
              <a:off x="2912344" y="3583172"/>
              <a:ext cx="102868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 Ranking</a:t>
              </a:r>
            </a:p>
          </p:txBody>
        </p:sp>
        <p:sp>
          <p:nvSpPr>
            <p:cNvPr id="7" name="Rectangle 6">
              <a:extLst>
                <a:ext uri="{FF2B5EF4-FFF2-40B4-BE49-F238E27FC236}">
                  <a16:creationId xmlns:a16="http://schemas.microsoft.com/office/drawing/2014/main" id="{421967D5-9818-00D0-5CF8-C2199ADAEC57}"/>
                </a:ext>
              </a:extLst>
            </p:cNvPr>
            <p:cNvSpPr/>
            <p:nvPr/>
          </p:nvSpPr>
          <p:spPr>
            <a:xfrm>
              <a:off x="4504000" y="3583172"/>
              <a:ext cx="199969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Recommendation Systems</a:t>
              </a:r>
            </a:p>
          </p:txBody>
        </p:sp>
        <p:sp>
          <p:nvSpPr>
            <p:cNvPr id="8" name="TextBox 7">
              <a:extLst>
                <a:ext uri="{FF2B5EF4-FFF2-40B4-BE49-F238E27FC236}">
                  <a16:creationId xmlns:a16="http://schemas.microsoft.com/office/drawing/2014/main" id="{0D78D5A5-661A-6E2D-0314-5DB6541529EA}"/>
                </a:ext>
              </a:extLst>
            </p:cNvPr>
            <p:cNvSpPr txBox="1"/>
            <p:nvPr/>
          </p:nvSpPr>
          <p:spPr>
            <a:xfrm>
              <a:off x="1032094" y="3691063"/>
              <a:ext cx="151458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mn-lt"/>
                  <a:ea typeface="+mn-ea"/>
                </a:rPr>
                <a:t>Google Query</a:t>
              </a:r>
              <a:endParaRPr lang="en-US" sz="2100" kern="1200" dirty="0">
                <a:solidFill>
                  <a:schemeClr val="tx2"/>
                </a:solidFill>
                <a:latin typeface="+mn-lt"/>
                <a:ea typeface="+mn-ea"/>
                <a:cs typeface="+mn-cs"/>
              </a:endParaRPr>
            </a:p>
          </p:txBody>
        </p:sp>
        <p:sp>
          <p:nvSpPr>
            <p:cNvPr id="9" name="Rectangle 8">
              <a:extLst>
                <a:ext uri="{FF2B5EF4-FFF2-40B4-BE49-F238E27FC236}">
                  <a16:creationId xmlns:a16="http://schemas.microsoft.com/office/drawing/2014/main" id="{E5D521F9-F10E-9FA0-091D-760672BD2646}"/>
                </a:ext>
              </a:extLst>
            </p:cNvPr>
            <p:cNvSpPr/>
            <p:nvPr/>
          </p:nvSpPr>
          <p:spPr>
            <a:xfrm>
              <a:off x="7112607" y="3583172"/>
              <a:ext cx="73833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a:t>
              </a:r>
            </a:p>
          </p:txBody>
        </p:sp>
        <p:cxnSp>
          <p:nvCxnSpPr>
            <p:cNvPr id="10" name="Straight Arrow Connector 9">
              <a:extLst>
                <a:ext uri="{FF2B5EF4-FFF2-40B4-BE49-F238E27FC236}">
                  <a16:creationId xmlns:a16="http://schemas.microsoft.com/office/drawing/2014/main" id="{3F8EC914-DE7C-C6CB-0A16-7DFAC3514B58}"/>
                </a:ext>
              </a:extLst>
            </p:cNvPr>
            <p:cNvCxnSpPr>
              <a:cxnSpLocks/>
            </p:cNvCxnSpPr>
            <p:nvPr/>
          </p:nvCxnSpPr>
          <p:spPr>
            <a:xfrm>
              <a:off x="3939709" y="4040372"/>
              <a:ext cx="6049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A48825-AAB5-896F-5360-79E9BFFE13C0}"/>
                </a:ext>
              </a:extLst>
            </p:cNvPr>
            <p:cNvCxnSpPr>
              <a:cxnSpLocks/>
            </p:cNvCxnSpPr>
            <p:nvPr/>
          </p:nvCxnSpPr>
          <p:spPr>
            <a:xfrm>
              <a:off x="6507695" y="4040372"/>
              <a:ext cx="6049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7837AA5-7481-8329-FA6C-8375422DD41F}"/>
                </a:ext>
              </a:extLst>
            </p:cNvPr>
            <p:cNvSpPr/>
            <p:nvPr/>
          </p:nvSpPr>
          <p:spPr>
            <a:xfrm>
              <a:off x="8491020" y="3583172"/>
              <a:ext cx="1255417"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Lookups</a:t>
              </a:r>
            </a:p>
          </p:txBody>
        </p:sp>
        <p:cxnSp>
          <p:nvCxnSpPr>
            <p:cNvPr id="14" name="Straight Arrow Connector 13">
              <a:extLst>
                <a:ext uri="{FF2B5EF4-FFF2-40B4-BE49-F238E27FC236}">
                  <a16:creationId xmlns:a16="http://schemas.microsoft.com/office/drawing/2014/main" id="{8F05E957-87D9-696C-BF86-CE80E3B0C926}"/>
                </a:ext>
              </a:extLst>
            </p:cNvPr>
            <p:cNvCxnSpPr>
              <a:cxnSpLocks/>
            </p:cNvCxnSpPr>
            <p:nvPr/>
          </p:nvCxnSpPr>
          <p:spPr>
            <a:xfrm>
              <a:off x="7850940" y="4040372"/>
              <a:ext cx="6400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1E830A-C9EA-85D7-D6C3-37624ECCA528}"/>
                </a:ext>
              </a:extLst>
            </p:cNvPr>
            <p:cNvCxnSpPr/>
            <p:nvPr/>
          </p:nvCxnSpPr>
          <p:spPr>
            <a:xfrm>
              <a:off x="9746437" y="4040372"/>
              <a:ext cx="11887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8A04E0-C071-79EF-7CFB-55BBC1E18557}"/>
                </a:ext>
              </a:extLst>
            </p:cNvPr>
            <p:cNvSpPr txBox="1"/>
            <p:nvPr/>
          </p:nvSpPr>
          <p:spPr>
            <a:xfrm>
              <a:off x="10050112" y="3691063"/>
              <a:ext cx="10468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mn-lt"/>
                  <a:ea typeface="+mn-ea"/>
                </a:rPr>
                <a:t>Response</a:t>
              </a:r>
              <a:endParaRPr lang="en-US" sz="2100" kern="1200" dirty="0">
                <a:solidFill>
                  <a:schemeClr val="tx2"/>
                </a:solidFill>
                <a:latin typeface="+mn-lt"/>
                <a:ea typeface="+mn-ea"/>
                <a:cs typeface="+mn-cs"/>
              </a:endParaRPr>
            </a:p>
          </p:txBody>
        </p:sp>
      </p:grpSp>
      <p:sp>
        <p:nvSpPr>
          <p:cNvPr id="18" name="TextBox 17">
            <a:extLst>
              <a:ext uri="{FF2B5EF4-FFF2-40B4-BE49-F238E27FC236}">
                <a16:creationId xmlns:a16="http://schemas.microsoft.com/office/drawing/2014/main" id="{5717890D-88A2-1F14-168B-609A114EC051}"/>
              </a:ext>
            </a:extLst>
          </p:cNvPr>
          <p:cNvSpPr txBox="1"/>
          <p:nvPr/>
        </p:nvSpPr>
        <p:spPr>
          <a:xfrm>
            <a:off x="8413535" y="5110192"/>
            <a:ext cx="141038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mn-lt"/>
                <a:ea typeface="+mn-ea"/>
              </a:rPr>
              <a:t>Microservice</a:t>
            </a:r>
            <a:endParaRPr lang="en-US" sz="2100" kern="1200" dirty="0">
              <a:solidFill>
                <a:schemeClr val="tx2"/>
              </a:solidFill>
              <a:latin typeface="+mn-lt"/>
              <a:ea typeface="+mn-ea"/>
              <a:cs typeface="+mn-cs"/>
            </a:endParaRPr>
          </a:p>
        </p:txBody>
      </p:sp>
      <p:sp>
        <p:nvSpPr>
          <p:cNvPr id="19" name="Left Brace 18">
            <a:extLst>
              <a:ext uri="{FF2B5EF4-FFF2-40B4-BE49-F238E27FC236}">
                <a16:creationId xmlns:a16="http://schemas.microsoft.com/office/drawing/2014/main" id="{D8FDED10-CFEB-DC32-6EA7-0B83D12056FD}"/>
              </a:ext>
            </a:extLst>
          </p:cNvPr>
          <p:cNvSpPr/>
          <p:nvPr/>
        </p:nvSpPr>
        <p:spPr>
          <a:xfrm rot="16200000">
            <a:off x="8804874" y="4024732"/>
            <a:ext cx="627708" cy="148783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219DA60-DFF3-0EBC-F21A-C136703F23EE}"/>
              </a:ext>
            </a:extLst>
          </p:cNvPr>
          <p:cNvSpPr txBox="1"/>
          <p:nvPr/>
        </p:nvSpPr>
        <p:spPr>
          <a:xfrm>
            <a:off x="1385454" y="5636327"/>
            <a:ext cx="9421091" cy="523220"/>
          </a:xfrm>
          <a:prstGeom prst="rect">
            <a:avLst/>
          </a:prstGeom>
          <a:solidFill>
            <a:schemeClr val="accent1">
              <a:lumMod val="75000"/>
            </a:schemeClr>
          </a:solidFill>
          <a:ln>
            <a:solidFill>
              <a:schemeClr val="tx1"/>
            </a:solidFill>
          </a:ln>
        </p:spPr>
        <p:txBody>
          <a:bodyPr wrap="square" rtlCol="0">
            <a:spAutoFit/>
          </a:bodyPr>
          <a:lstStyle/>
          <a:p>
            <a:pPr marL="506095" lvl="1" algn="ctr" eaLnBrk="1" hangingPunct="1">
              <a:spcBef>
                <a:spcPts val="0"/>
              </a:spcBef>
              <a:spcAft>
                <a:spcPts val="0"/>
              </a:spcAft>
              <a:buClr>
                <a:schemeClr val="accent1"/>
              </a:buClr>
              <a:buSzPct val="80000"/>
            </a:pPr>
            <a:r>
              <a:rPr lang="en-US" sz="2800" dirty="0">
                <a:solidFill>
                  <a:schemeClr val="bg1"/>
                </a:solidFill>
                <a:latin typeface="+mn-lt"/>
                <a:ea typeface="ＭＳ Ｐゴシック" charset="0"/>
              </a:rPr>
              <a:t>Overheads considerably affect service quality.</a:t>
            </a:r>
          </a:p>
        </p:txBody>
      </p:sp>
      <p:grpSp>
        <p:nvGrpSpPr>
          <p:cNvPr id="22" name="Group 21">
            <a:extLst>
              <a:ext uri="{FF2B5EF4-FFF2-40B4-BE49-F238E27FC236}">
                <a16:creationId xmlns:a16="http://schemas.microsoft.com/office/drawing/2014/main" id="{F9A1712A-2F46-9547-0E0D-7317D5DDF6AA}"/>
              </a:ext>
            </a:extLst>
          </p:cNvPr>
          <p:cNvGrpSpPr/>
          <p:nvPr/>
        </p:nvGrpSpPr>
        <p:grpSpPr>
          <a:xfrm>
            <a:off x="8491020" y="2695672"/>
            <a:ext cx="1255417" cy="828872"/>
            <a:chOff x="8593627" y="2560955"/>
            <a:chExt cx="1504260" cy="1081192"/>
          </a:xfrm>
        </p:grpSpPr>
        <p:pic>
          <p:nvPicPr>
            <p:cNvPr id="23" name="Graphic 22" descr="Exclamation mark with solid fill">
              <a:extLst>
                <a:ext uri="{FF2B5EF4-FFF2-40B4-BE49-F238E27FC236}">
                  <a16:creationId xmlns:a16="http://schemas.microsoft.com/office/drawing/2014/main" id="{07E94A5A-3FA9-0BD4-F5B0-EF5FDBDE26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4970" y="2560955"/>
              <a:ext cx="966959" cy="1019406"/>
            </a:xfrm>
            <a:prstGeom prst="rect">
              <a:avLst/>
            </a:prstGeom>
          </p:spPr>
        </p:pic>
        <p:pic>
          <p:nvPicPr>
            <p:cNvPr id="24" name="Graphic 23" descr="Exclamation mark with solid fill">
              <a:extLst>
                <a:ext uri="{FF2B5EF4-FFF2-40B4-BE49-F238E27FC236}">
                  <a16:creationId xmlns:a16="http://schemas.microsoft.com/office/drawing/2014/main" id="{3C32AAC5-4E86-EBCD-7556-D08F1A37A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493439">
              <a:off x="8593627" y="2622741"/>
              <a:ext cx="966959" cy="1019406"/>
            </a:xfrm>
            <a:prstGeom prst="rect">
              <a:avLst/>
            </a:prstGeom>
          </p:spPr>
        </p:pic>
        <p:pic>
          <p:nvPicPr>
            <p:cNvPr id="25" name="Graphic 24" descr="Exclamation mark with solid fill">
              <a:extLst>
                <a:ext uri="{FF2B5EF4-FFF2-40B4-BE49-F238E27FC236}">
                  <a16:creationId xmlns:a16="http://schemas.microsoft.com/office/drawing/2014/main" id="{454C3522-9650-E882-BBC0-541A38E579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47668">
              <a:off x="9130928" y="2594454"/>
              <a:ext cx="966959" cy="1019406"/>
            </a:xfrm>
            <a:prstGeom prst="rect">
              <a:avLst/>
            </a:prstGeom>
          </p:spPr>
        </p:pic>
      </p:grpSp>
    </p:spTree>
    <p:extLst>
      <p:ext uri="{BB962C8B-B14F-4D97-AF65-F5344CB8AC3E}">
        <p14:creationId xmlns:p14="http://schemas.microsoft.com/office/powerpoint/2010/main" val="267111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E42A-EE6D-63E8-47FB-ED4C4E7F198C}"/>
              </a:ext>
            </a:extLst>
          </p:cNvPr>
          <p:cNvSpPr>
            <a:spLocks noGrp="1"/>
          </p:cNvSpPr>
          <p:nvPr>
            <p:ph type="title"/>
          </p:nvPr>
        </p:nvSpPr>
        <p:spPr/>
        <p:txBody>
          <a:bodyPr/>
          <a:lstStyle/>
          <a:p>
            <a:r>
              <a:rPr lang="en-US" dirty="0"/>
              <a:t>BlueField-2 DPU</a:t>
            </a:r>
          </a:p>
        </p:txBody>
      </p:sp>
      <p:sp>
        <p:nvSpPr>
          <p:cNvPr id="3" name="Content Placeholder 2">
            <a:extLst>
              <a:ext uri="{FF2B5EF4-FFF2-40B4-BE49-F238E27FC236}">
                <a16:creationId xmlns:a16="http://schemas.microsoft.com/office/drawing/2014/main" id="{4543A5AE-1A1C-62F1-6A44-FC743DC17583}"/>
              </a:ext>
            </a:extLst>
          </p:cNvPr>
          <p:cNvSpPr>
            <a:spLocks noGrp="1"/>
          </p:cNvSpPr>
          <p:nvPr>
            <p:ph idx="1"/>
          </p:nvPr>
        </p:nvSpPr>
        <p:spPr/>
        <p:txBody>
          <a:bodyPr/>
          <a:lstStyle/>
          <a:p>
            <a:r>
              <a:rPr lang="en-US" sz="2800" dirty="0"/>
              <a:t>Network Interface Card</a:t>
            </a:r>
          </a:p>
          <a:p>
            <a:r>
              <a:rPr lang="en-US" sz="2800" dirty="0"/>
              <a:t>8x Arm Cortex-A72 cores.</a:t>
            </a:r>
          </a:p>
          <a:p>
            <a:pPr lvl="1"/>
            <a:r>
              <a:rPr lang="en-US" sz="2400" dirty="0"/>
              <a:t>Clocked @ 2.5 GHz</a:t>
            </a:r>
          </a:p>
          <a:p>
            <a:pPr lvl="1"/>
            <a:r>
              <a:rPr lang="en-US" sz="2400" dirty="0"/>
              <a:t>1MB L2 cache per 2 cores</a:t>
            </a:r>
          </a:p>
          <a:p>
            <a:pPr lvl="1"/>
            <a:r>
              <a:rPr lang="en-US" sz="2400" dirty="0"/>
              <a:t>6 MB L3 cache</a:t>
            </a:r>
          </a:p>
          <a:p>
            <a:pPr lvl="1"/>
            <a:r>
              <a:rPr lang="en-US" sz="2400" dirty="0"/>
              <a:t>16GB DDR4</a:t>
            </a:r>
          </a:p>
          <a:p>
            <a:pPr marL="0" indent="0">
              <a:buNone/>
            </a:pPr>
            <a:endParaRPr lang="en-US" sz="2800" dirty="0"/>
          </a:p>
          <a:p>
            <a:pPr marL="0" indent="0">
              <a:buNone/>
            </a:pPr>
            <a:endParaRPr lang="en-US" sz="2800" dirty="0"/>
          </a:p>
          <a:p>
            <a:r>
              <a:rPr lang="en-US" sz="2800" dirty="0"/>
              <a:t>2x 100G port</a:t>
            </a:r>
          </a:p>
          <a:p>
            <a:pPr lvl="1"/>
            <a:r>
              <a:rPr lang="en-US" sz="2400" dirty="0"/>
              <a:t>100G per port, unidirectional</a:t>
            </a:r>
          </a:p>
          <a:p>
            <a:pPr lvl="1"/>
            <a:r>
              <a:rPr lang="en-US" sz="2400" dirty="0"/>
              <a:t>200G bidirectional (100G read, 100G write)</a:t>
            </a:r>
          </a:p>
          <a:p>
            <a:endParaRPr lang="en-US" sz="2800" dirty="0"/>
          </a:p>
        </p:txBody>
      </p:sp>
      <p:cxnSp>
        <p:nvCxnSpPr>
          <p:cNvPr id="6" name="Straight Arrow Connector 5">
            <a:extLst>
              <a:ext uri="{FF2B5EF4-FFF2-40B4-BE49-F238E27FC236}">
                <a16:creationId xmlns:a16="http://schemas.microsoft.com/office/drawing/2014/main" id="{5E49C52E-6EC3-6942-ABA7-73451B569338}"/>
              </a:ext>
            </a:extLst>
          </p:cNvPr>
          <p:cNvCxnSpPr>
            <a:cxnSpLocks/>
          </p:cNvCxnSpPr>
          <p:nvPr/>
        </p:nvCxnSpPr>
        <p:spPr>
          <a:xfrm>
            <a:off x="5400520" y="3576675"/>
            <a:ext cx="626056" cy="281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Cloud 6">
            <a:extLst>
              <a:ext uri="{FF2B5EF4-FFF2-40B4-BE49-F238E27FC236}">
                <a16:creationId xmlns:a16="http://schemas.microsoft.com/office/drawing/2014/main" id="{524918C2-C033-F5FD-DBE3-E767AEFAA5F7}"/>
              </a:ext>
            </a:extLst>
          </p:cNvPr>
          <p:cNvSpPr/>
          <p:nvPr/>
        </p:nvSpPr>
        <p:spPr>
          <a:xfrm>
            <a:off x="3723434" y="3252179"/>
            <a:ext cx="1990478"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Ethernet</a:t>
            </a:r>
          </a:p>
        </p:txBody>
      </p:sp>
      <p:sp>
        <p:nvSpPr>
          <p:cNvPr id="8" name="Rectangle: Rounded Corners 37">
            <a:extLst>
              <a:ext uri="{FF2B5EF4-FFF2-40B4-BE49-F238E27FC236}">
                <a16:creationId xmlns:a16="http://schemas.microsoft.com/office/drawing/2014/main" id="{F44EA5B8-791B-B67D-E901-37FA00DA39A7}"/>
              </a:ext>
            </a:extLst>
          </p:cNvPr>
          <p:cNvSpPr/>
          <p:nvPr/>
        </p:nvSpPr>
        <p:spPr>
          <a:xfrm>
            <a:off x="7000655" y="2950263"/>
            <a:ext cx="4711920" cy="2015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 name="Rounded Rectangle 2081">
            <a:extLst>
              <a:ext uri="{FF2B5EF4-FFF2-40B4-BE49-F238E27FC236}">
                <a16:creationId xmlns:a16="http://schemas.microsoft.com/office/drawing/2014/main" id="{3D2D525E-1EA8-9D7C-1E99-EF7DEA4CDEFE}"/>
              </a:ext>
            </a:extLst>
          </p:cNvPr>
          <p:cNvSpPr/>
          <p:nvPr/>
        </p:nvSpPr>
        <p:spPr>
          <a:xfrm>
            <a:off x="7278415" y="3505023"/>
            <a:ext cx="1837128" cy="10106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4DCB8FC-9B45-5880-CF1B-AD731C0362D9}"/>
              </a:ext>
            </a:extLst>
          </p:cNvPr>
          <p:cNvSpPr/>
          <p:nvPr/>
        </p:nvSpPr>
        <p:spPr>
          <a:xfrm>
            <a:off x="6961382" y="2952450"/>
            <a:ext cx="2242922" cy="461665"/>
          </a:xfrm>
          <a:prstGeom prst="rect">
            <a:avLst/>
          </a:prstGeom>
        </p:spPr>
        <p:txBody>
          <a:bodyPr wrap="none">
            <a:spAutoFit/>
          </a:bodyPr>
          <a:lstStyle/>
          <a:p>
            <a:pPr algn="ctr"/>
            <a:r>
              <a:rPr lang="en-US" sz="2400" b="1" dirty="0"/>
              <a:t>BlueField-2 DPU</a:t>
            </a:r>
            <a:endParaRPr lang="en-US" sz="2000" b="1" dirty="0"/>
          </a:p>
        </p:txBody>
      </p:sp>
      <p:sp>
        <p:nvSpPr>
          <p:cNvPr id="11" name="TextBox 2">
            <a:extLst>
              <a:ext uri="{FF2B5EF4-FFF2-40B4-BE49-F238E27FC236}">
                <a16:creationId xmlns:a16="http://schemas.microsoft.com/office/drawing/2014/main" id="{3A0E74A1-DA8D-DF50-063D-3A8B09F8B399}"/>
              </a:ext>
            </a:extLst>
          </p:cNvPr>
          <p:cNvSpPr txBox="1"/>
          <p:nvPr/>
        </p:nvSpPr>
        <p:spPr>
          <a:xfrm>
            <a:off x="7103352" y="4138557"/>
            <a:ext cx="16861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ConnectX-6</a:t>
            </a:r>
          </a:p>
        </p:txBody>
      </p:sp>
      <p:sp>
        <p:nvSpPr>
          <p:cNvPr id="12" name="TextBox 2">
            <a:extLst>
              <a:ext uri="{FF2B5EF4-FFF2-40B4-BE49-F238E27FC236}">
                <a16:creationId xmlns:a16="http://schemas.microsoft.com/office/drawing/2014/main" id="{BE1C211D-3403-AFEB-F7E5-0014367839B6}"/>
              </a:ext>
            </a:extLst>
          </p:cNvPr>
          <p:cNvSpPr txBox="1"/>
          <p:nvPr/>
        </p:nvSpPr>
        <p:spPr>
          <a:xfrm>
            <a:off x="7335833" y="3598277"/>
            <a:ext cx="1686130" cy="442674"/>
          </a:xfrm>
          <a:prstGeom prst="roundRect">
            <a:avLst/>
          </a:prstGeom>
          <a:solidFill>
            <a:schemeClr val="tx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RDMA</a:t>
            </a:r>
          </a:p>
        </p:txBody>
      </p:sp>
      <p:cxnSp>
        <p:nvCxnSpPr>
          <p:cNvPr id="13" name="Straight Arrow Connector 12">
            <a:extLst>
              <a:ext uri="{FF2B5EF4-FFF2-40B4-BE49-F238E27FC236}">
                <a16:creationId xmlns:a16="http://schemas.microsoft.com/office/drawing/2014/main" id="{5699237F-64A4-75E5-8F14-DCA814AA194F}"/>
              </a:ext>
            </a:extLst>
          </p:cNvPr>
          <p:cNvCxnSpPr/>
          <p:nvPr/>
        </p:nvCxnSpPr>
        <p:spPr>
          <a:xfrm flipH="1">
            <a:off x="6821214" y="3686326"/>
            <a:ext cx="457200"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154147-BDB7-A818-30B0-FB30ED7A9A72}"/>
              </a:ext>
            </a:extLst>
          </p:cNvPr>
          <p:cNvCxnSpPr/>
          <p:nvPr/>
        </p:nvCxnSpPr>
        <p:spPr>
          <a:xfrm flipH="1">
            <a:off x="6821214" y="4264514"/>
            <a:ext cx="457200"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2">
            <a:extLst>
              <a:ext uri="{FF2B5EF4-FFF2-40B4-BE49-F238E27FC236}">
                <a16:creationId xmlns:a16="http://schemas.microsoft.com/office/drawing/2014/main" id="{B3CA7389-AB7D-3BC7-168B-C3C4537F8EAB}"/>
              </a:ext>
            </a:extLst>
          </p:cNvPr>
          <p:cNvSpPr txBox="1"/>
          <p:nvPr/>
        </p:nvSpPr>
        <p:spPr>
          <a:xfrm rot="16200000">
            <a:off x="6075846" y="3194734"/>
            <a:ext cx="684826"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1</a:t>
            </a:r>
          </a:p>
        </p:txBody>
      </p:sp>
      <p:sp>
        <p:nvSpPr>
          <p:cNvPr id="16" name="TextBox 2">
            <a:extLst>
              <a:ext uri="{FF2B5EF4-FFF2-40B4-BE49-F238E27FC236}">
                <a16:creationId xmlns:a16="http://schemas.microsoft.com/office/drawing/2014/main" id="{99C3B09C-A490-E3CB-989E-1F2469ECFEA5}"/>
              </a:ext>
            </a:extLst>
          </p:cNvPr>
          <p:cNvSpPr txBox="1"/>
          <p:nvPr/>
        </p:nvSpPr>
        <p:spPr>
          <a:xfrm rot="16200000">
            <a:off x="6086356" y="3911293"/>
            <a:ext cx="684827"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2</a:t>
            </a:r>
          </a:p>
        </p:txBody>
      </p:sp>
      <p:sp>
        <p:nvSpPr>
          <p:cNvPr id="17" name="TextBox 2">
            <a:extLst>
              <a:ext uri="{FF2B5EF4-FFF2-40B4-BE49-F238E27FC236}">
                <a16:creationId xmlns:a16="http://schemas.microsoft.com/office/drawing/2014/main" id="{EE6E81A3-4DDE-AE30-AAFA-66FB0B61D977}"/>
              </a:ext>
            </a:extLst>
          </p:cNvPr>
          <p:cNvSpPr txBox="1"/>
          <p:nvPr/>
        </p:nvSpPr>
        <p:spPr>
          <a:xfrm rot="16200000">
            <a:off x="8517986" y="3732293"/>
            <a:ext cx="1680638" cy="442674"/>
          </a:xfrm>
          <a:prstGeom prst="roundRect">
            <a:avLst/>
          </a:prstGeom>
          <a:solidFill>
            <a:srgbClr val="0070C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PCIe Switch</a:t>
            </a:r>
          </a:p>
        </p:txBody>
      </p:sp>
      <p:cxnSp>
        <p:nvCxnSpPr>
          <p:cNvPr id="18" name="Straight Arrow Connector 17">
            <a:extLst>
              <a:ext uri="{FF2B5EF4-FFF2-40B4-BE49-F238E27FC236}">
                <a16:creationId xmlns:a16="http://schemas.microsoft.com/office/drawing/2014/main" id="{A05C9944-BB70-8DE8-FE65-B6DA4CDDD559}"/>
              </a:ext>
            </a:extLst>
          </p:cNvPr>
          <p:cNvCxnSpPr>
            <a:cxnSpLocks/>
          </p:cNvCxnSpPr>
          <p:nvPr/>
        </p:nvCxnSpPr>
        <p:spPr>
          <a:xfrm flipH="1">
            <a:off x="9580806" y="4264514"/>
            <a:ext cx="457200" cy="0"/>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Rounded Corners 37">
            <a:extLst>
              <a:ext uri="{FF2B5EF4-FFF2-40B4-BE49-F238E27FC236}">
                <a16:creationId xmlns:a16="http://schemas.microsoft.com/office/drawing/2014/main" id="{C79A1CEF-030A-8841-9B2E-02D5168336B5}"/>
              </a:ext>
            </a:extLst>
          </p:cNvPr>
          <p:cNvSpPr/>
          <p:nvPr/>
        </p:nvSpPr>
        <p:spPr>
          <a:xfrm>
            <a:off x="10029070" y="3033226"/>
            <a:ext cx="724829" cy="1837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15FB7921-D86B-212D-68BF-B3C8C3C97BBF}"/>
              </a:ext>
            </a:extLst>
          </p:cNvPr>
          <p:cNvSpPr/>
          <p:nvPr/>
        </p:nvSpPr>
        <p:spPr>
          <a:xfrm>
            <a:off x="9960461" y="2992288"/>
            <a:ext cx="899248" cy="646331"/>
          </a:xfrm>
          <a:prstGeom prst="rect">
            <a:avLst/>
          </a:prstGeom>
        </p:spPr>
        <p:txBody>
          <a:bodyPr wrap="square">
            <a:spAutoFit/>
          </a:bodyPr>
          <a:lstStyle/>
          <a:p>
            <a:pPr algn="ctr"/>
            <a:r>
              <a:rPr lang="en-US" dirty="0"/>
              <a:t>Arm Cores</a:t>
            </a:r>
          </a:p>
        </p:txBody>
      </p:sp>
      <p:cxnSp>
        <p:nvCxnSpPr>
          <p:cNvPr id="21" name="Straight Arrow Connector 20">
            <a:extLst>
              <a:ext uri="{FF2B5EF4-FFF2-40B4-BE49-F238E27FC236}">
                <a16:creationId xmlns:a16="http://schemas.microsoft.com/office/drawing/2014/main" id="{C305D42F-7A6B-2EC1-C8F6-8D6D2D5DF38B}"/>
              </a:ext>
            </a:extLst>
          </p:cNvPr>
          <p:cNvCxnSpPr>
            <a:cxnSpLocks/>
          </p:cNvCxnSpPr>
          <p:nvPr/>
        </p:nvCxnSpPr>
        <p:spPr>
          <a:xfrm flipH="1">
            <a:off x="10759492" y="3982622"/>
            <a:ext cx="457200" cy="0"/>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
            <a:extLst>
              <a:ext uri="{FF2B5EF4-FFF2-40B4-BE49-F238E27FC236}">
                <a16:creationId xmlns:a16="http://schemas.microsoft.com/office/drawing/2014/main" id="{57140F8E-CEC0-CD82-7728-780B9551F45F}"/>
              </a:ext>
            </a:extLst>
          </p:cNvPr>
          <p:cNvSpPr txBox="1"/>
          <p:nvPr/>
        </p:nvSpPr>
        <p:spPr>
          <a:xfrm rot="16200000">
            <a:off x="10827726" y="3763909"/>
            <a:ext cx="11953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23" name="Group 22">
            <a:extLst>
              <a:ext uri="{FF2B5EF4-FFF2-40B4-BE49-F238E27FC236}">
                <a16:creationId xmlns:a16="http://schemas.microsoft.com/office/drawing/2014/main" id="{619C5715-B489-9D3A-2AB4-F4CC4A9ED6A0}"/>
              </a:ext>
            </a:extLst>
          </p:cNvPr>
          <p:cNvGrpSpPr/>
          <p:nvPr/>
        </p:nvGrpSpPr>
        <p:grpSpPr>
          <a:xfrm>
            <a:off x="10094683" y="3583793"/>
            <a:ext cx="274320" cy="274320"/>
            <a:chOff x="9827154" y="4299018"/>
            <a:chExt cx="457200" cy="457200"/>
          </a:xfrm>
        </p:grpSpPr>
        <p:sp>
          <p:nvSpPr>
            <p:cNvPr id="24" name="Oval 23">
              <a:extLst>
                <a:ext uri="{FF2B5EF4-FFF2-40B4-BE49-F238E27FC236}">
                  <a16:creationId xmlns:a16="http://schemas.microsoft.com/office/drawing/2014/main" id="{939FE6DB-3115-4BE6-B93F-CC83F520BA4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urved Connector 2098">
              <a:extLst>
                <a:ext uri="{FF2B5EF4-FFF2-40B4-BE49-F238E27FC236}">
                  <a16:creationId xmlns:a16="http://schemas.microsoft.com/office/drawing/2014/main" id="{50E490BF-09D6-F7A7-6CE2-4753B0FD8CF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33650B8-25E8-EFCA-C1C6-6910ED5D2DFD}"/>
              </a:ext>
            </a:extLst>
          </p:cNvPr>
          <p:cNvGrpSpPr/>
          <p:nvPr/>
        </p:nvGrpSpPr>
        <p:grpSpPr>
          <a:xfrm>
            <a:off x="10094683" y="3920852"/>
            <a:ext cx="274320" cy="274320"/>
            <a:chOff x="9827154" y="4299018"/>
            <a:chExt cx="457200" cy="457200"/>
          </a:xfrm>
        </p:grpSpPr>
        <p:sp>
          <p:nvSpPr>
            <p:cNvPr id="27" name="Oval 26">
              <a:extLst>
                <a:ext uri="{FF2B5EF4-FFF2-40B4-BE49-F238E27FC236}">
                  <a16:creationId xmlns:a16="http://schemas.microsoft.com/office/drawing/2014/main" id="{0EAE21DB-8244-0FE0-9FD2-0767ECFDFC5A}"/>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2101">
              <a:extLst>
                <a:ext uri="{FF2B5EF4-FFF2-40B4-BE49-F238E27FC236}">
                  <a16:creationId xmlns:a16="http://schemas.microsoft.com/office/drawing/2014/main" id="{31722B76-58D5-40B5-3C9D-8393941C0BED}"/>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C5926E5-3363-7DCD-76B2-AC0D817479E6}"/>
              </a:ext>
            </a:extLst>
          </p:cNvPr>
          <p:cNvGrpSpPr/>
          <p:nvPr/>
        </p:nvGrpSpPr>
        <p:grpSpPr>
          <a:xfrm>
            <a:off x="10094697" y="4239063"/>
            <a:ext cx="274320" cy="274320"/>
            <a:chOff x="9827154" y="4299018"/>
            <a:chExt cx="457200" cy="457200"/>
          </a:xfrm>
        </p:grpSpPr>
        <p:sp>
          <p:nvSpPr>
            <p:cNvPr id="30" name="Oval 29">
              <a:extLst>
                <a:ext uri="{FF2B5EF4-FFF2-40B4-BE49-F238E27FC236}">
                  <a16:creationId xmlns:a16="http://schemas.microsoft.com/office/drawing/2014/main" id="{B4D2F4F6-5EB3-DEE5-F3A5-D34EB8BD0743}"/>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2104">
              <a:extLst>
                <a:ext uri="{FF2B5EF4-FFF2-40B4-BE49-F238E27FC236}">
                  <a16:creationId xmlns:a16="http://schemas.microsoft.com/office/drawing/2014/main" id="{E7A51A7D-D795-7EE7-AECB-C14BC41B1DE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B96F126-42FB-2C8B-BCE6-DD6C871D8821}"/>
              </a:ext>
            </a:extLst>
          </p:cNvPr>
          <p:cNvGrpSpPr/>
          <p:nvPr/>
        </p:nvGrpSpPr>
        <p:grpSpPr>
          <a:xfrm>
            <a:off x="10094683" y="4563380"/>
            <a:ext cx="274320" cy="274320"/>
            <a:chOff x="9827154" y="4299018"/>
            <a:chExt cx="457200" cy="457200"/>
          </a:xfrm>
        </p:grpSpPr>
        <p:sp>
          <p:nvSpPr>
            <p:cNvPr id="33" name="Oval 32">
              <a:extLst>
                <a:ext uri="{FF2B5EF4-FFF2-40B4-BE49-F238E27FC236}">
                  <a16:creationId xmlns:a16="http://schemas.microsoft.com/office/drawing/2014/main" id="{5397BA30-1051-EEA6-AE89-A8029B8AB34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urved Connector 2107">
              <a:extLst>
                <a:ext uri="{FF2B5EF4-FFF2-40B4-BE49-F238E27FC236}">
                  <a16:creationId xmlns:a16="http://schemas.microsoft.com/office/drawing/2014/main" id="{425C8B51-39F1-1082-2569-3E28C09A434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964909B-CC95-6856-BC60-39C6BC643515}"/>
              </a:ext>
            </a:extLst>
          </p:cNvPr>
          <p:cNvGrpSpPr/>
          <p:nvPr/>
        </p:nvGrpSpPr>
        <p:grpSpPr>
          <a:xfrm>
            <a:off x="10432026" y="3583149"/>
            <a:ext cx="274320" cy="274320"/>
            <a:chOff x="9827154" y="4299018"/>
            <a:chExt cx="457200" cy="457200"/>
          </a:xfrm>
        </p:grpSpPr>
        <p:sp>
          <p:nvSpPr>
            <p:cNvPr id="36" name="Oval 35">
              <a:extLst>
                <a:ext uri="{FF2B5EF4-FFF2-40B4-BE49-F238E27FC236}">
                  <a16:creationId xmlns:a16="http://schemas.microsoft.com/office/drawing/2014/main" id="{C9233D0A-D728-048F-EC53-BDA31E0F0EC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2110">
              <a:extLst>
                <a:ext uri="{FF2B5EF4-FFF2-40B4-BE49-F238E27FC236}">
                  <a16:creationId xmlns:a16="http://schemas.microsoft.com/office/drawing/2014/main" id="{5EBDCF8E-60FF-A673-B818-6D5078C9146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76F44D3-D1D6-3062-52A8-19E0C141BB99}"/>
              </a:ext>
            </a:extLst>
          </p:cNvPr>
          <p:cNvGrpSpPr/>
          <p:nvPr/>
        </p:nvGrpSpPr>
        <p:grpSpPr>
          <a:xfrm>
            <a:off x="10432026" y="3920208"/>
            <a:ext cx="274320" cy="274320"/>
            <a:chOff x="9827154" y="4299018"/>
            <a:chExt cx="457200" cy="457200"/>
          </a:xfrm>
        </p:grpSpPr>
        <p:sp>
          <p:nvSpPr>
            <p:cNvPr id="39" name="Oval 38">
              <a:extLst>
                <a:ext uri="{FF2B5EF4-FFF2-40B4-BE49-F238E27FC236}">
                  <a16:creationId xmlns:a16="http://schemas.microsoft.com/office/drawing/2014/main" id="{9CD06E64-A987-1B2F-ED9B-239ED3B5BF95}"/>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Curved Connector 2113">
              <a:extLst>
                <a:ext uri="{FF2B5EF4-FFF2-40B4-BE49-F238E27FC236}">
                  <a16:creationId xmlns:a16="http://schemas.microsoft.com/office/drawing/2014/main" id="{DFC762DC-EEE0-09D3-169C-13143FF78D1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52081A4-325D-A23E-2AA8-D55B4A29A331}"/>
              </a:ext>
            </a:extLst>
          </p:cNvPr>
          <p:cNvGrpSpPr/>
          <p:nvPr/>
        </p:nvGrpSpPr>
        <p:grpSpPr>
          <a:xfrm>
            <a:off x="10432040" y="4238419"/>
            <a:ext cx="274320" cy="274320"/>
            <a:chOff x="9827154" y="4299018"/>
            <a:chExt cx="457200" cy="457200"/>
          </a:xfrm>
        </p:grpSpPr>
        <p:sp>
          <p:nvSpPr>
            <p:cNvPr id="42" name="Oval 41">
              <a:extLst>
                <a:ext uri="{FF2B5EF4-FFF2-40B4-BE49-F238E27FC236}">
                  <a16:creationId xmlns:a16="http://schemas.microsoft.com/office/drawing/2014/main" id="{09A722D3-269F-2F01-A522-5EE35E11D61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urved Connector 2116">
              <a:extLst>
                <a:ext uri="{FF2B5EF4-FFF2-40B4-BE49-F238E27FC236}">
                  <a16:creationId xmlns:a16="http://schemas.microsoft.com/office/drawing/2014/main" id="{540E2BC7-CF27-0CFD-B5EA-85B8FDC1B5D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61F9FA2-561C-382E-0AEA-94AEDCB07C77}"/>
              </a:ext>
            </a:extLst>
          </p:cNvPr>
          <p:cNvGrpSpPr/>
          <p:nvPr/>
        </p:nvGrpSpPr>
        <p:grpSpPr>
          <a:xfrm>
            <a:off x="10432026" y="4562736"/>
            <a:ext cx="274320" cy="274320"/>
            <a:chOff x="9827154" y="4299018"/>
            <a:chExt cx="457200" cy="457200"/>
          </a:xfrm>
        </p:grpSpPr>
        <p:sp>
          <p:nvSpPr>
            <p:cNvPr id="45" name="Oval 44">
              <a:extLst>
                <a:ext uri="{FF2B5EF4-FFF2-40B4-BE49-F238E27FC236}">
                  <a16:creationId xmlns:a16="http://schemas.microsoft.com/office/drawing/2014/main" id="{6B587BCE-210D-A911-A88F-4E1916E4D0D3}"/>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urved Connector 2119">
              <a:extLst>
                <a:ext uri="{FF2B5EF4-FFF2-40B4-BE49-F238E27FC236}">
                  <a16:creationId xmlns:a16="http://schemas.microsoft.com/office/drawing/2014/main" id="{929965C0-E2E2-604F-2A62-014399879968}"/>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47" name="Elbow Connector 2095">
            <a:extLst>
              <a:ext uri="{FF2B5EF4-FFF2-40B4-BE49-F238E27FC236}">
                <a16:creationId xmlns:a16="http://schemas.microsoft.com/office/drawing/2014/main" id="{24697C62-5746-82F5-64B6-9B3888B2E832}"/>
              </a:ext>
            </a:extLst>
          </p:cNvPr>
          <p:cNvCxnSpPr/>
          <p:nvPr/>
        </p:nvCxnSpPr>
        <p:spPr>
          <a:xfrm rot="5400000" flipH="1" flipV="1">
            <a:off x="9372037" y="3012471"/>
            <a:ext cx="731520" cy="365760"/>
          </a:xfrm>
          <a:prstGeom prst="bentConnector3">
            <a:avLst>
              <a:gd name="adj1" fmla="val 97"/>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Rounded Corners 37">
            <a:extLst>
              <a:ext uri="{FF2B5EF4-FFF2-40B4-BE49-F238E27FC236}">
                <a16:creationId xmlns:a16="http://schemas.microsoft.com/office/drawing/2014/main" id="{E6291F44-43C3-C474-62EC-414958FCDF24}"/>
              </a:ext>
            </a:extLst>
          </p:cNvPr>
          <p:cNvSpPr/>
          <p:nvPr/>
        </p:nvSpPr>
        <p:spPr>
          <a:xfrm>
            <a:off x="9321570" y="2067527"/>
            <a:ext cx="1198214" cy="7620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dirty="0"/>
              <a:t>Host</a:t>
            </a:r>
          </a:p>
          <a:p>
            <a:pPr algn="ctr"/>
            <a:r>
              <a:rPr lang="en-US" sz="2400" dirty="0"/>
              <a:t>Server</a:t>
            </a:r>
          </a:p>
        </p:txBody>
      </p:sp>
      <p:grpSp>
        <p:nvGrpSpPr>
          <p:cNvPr id="50" name="Group 49">
            <a:extLst>
              <a:ext uri="{FF2B5EF4-FFF2-40B4-BE49-F238E27FC236}">
                <a16:creationId xmlns:a16="http://schemas.microsoft.com/office/drawing/2014/main" id="{AAF954F6-0C76-FCA1-119A-B8D2E23D3C33}"/>
              </a:ext>
            </a:extLst>
          </p:cNvPr>
          <p:cNvGrpSpPr/>
          <p:nvPr/>
        </p:nvGrpSpPr>
        <p:grpSpPr>
          <a:xfrm>
            <a:off x="6206876" y="287325"/>
            <a:ext cx="3072356" cy="2098351"/>
            <a:chOff x="6206876" y="287325"/>
            <a:chExt cx="3072356" cy="2098351"/>
          </a:xfrm>
        </p:grpSpPr>
        <p:pic>
          <p:nvPicPr>
            <p:cNvPr id="4" name="Picture 2" descr="Mellanox BlueField-2 SmartNIC for Ethernet MBF2H516A-CEEOT - Crypto enabled">
              <a:extLst>
                <a:ext uri="{FF2B5EF4-FFF2-40B4-BE49-F238E27FC236}">
                  <a16:creationId xmlns:a16="http://schemas.microsoft.com/office/drawing/2014/main" id="{D458EA69-355B-D129-11D8-85F6F141B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876" y="287325"/>
              <a:ext cx="3072356" cy="1798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37">
              <a:extLst>
                <a:ext uri="{FF2B5EF4-FFF2-40B4-BE49-F238E27FC236}">
                  <a16:creationId xmlns:a16="http://schemas.microsoft.com/office/drawing/2014/main" id="{049148D4-182E-892C-1530-8FA05B0578AA}"/>
                </a:ext>
              </a:extLst>
            </p:cNvPr>
            <p:cNvSpPr/>
            <p:nvPr/>
          </p:nvSpPr>
          <p:spPr>
            <a:xfrm>
              <a:off x="6928207" y="1838041"/>
              <a:ext cx="1843568" cy="54763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BlueField-2 DPU</a:t>
              </a:r>
            </a:p>
          </p:txBody>
        </p:sp>
      </p:grpSp>
    </p:spTree>
    <p:extLst>
      <p:ext uri="{BB962C8B-B14F-4D97-AF65-F5344CB8AC3E}">
        <p14:creationId xmlns:p14="http://schemas.microsoft.com/office/powerpoint/2010/main" val="36597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9" grpId="0" animBg="1"/>
      <p:bldP spid="10" grpId="0"/>
      <p:bldP spid="11" grpId="0"/>
      <p:bldP spid="12" grpId="0" animBg="1"/>
      <p:bldP spid="15" grpId="0" animBg="1"/>
      <p:bldP spid="16" grpId="0" animBg="1"/>
      <p:bldP spid="17" grpId="0" animBg="1"/>
      <p:bldP spid="19" grpId="0" animBg="1"/>
      <p:bldP spid="20" grpId="0"/>
      <p:bldP spid="22"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EC99-6095-AFE9-7013-4D8F7A2B13F5}"/>
              </a:ext>
            </a:extLst>
          </p:cNvPr>
          <p:cNvSpPr>
            <a:spLocks noGrp="1"/>
          </p:cNvSpPr>
          <p:nvPr>
            <p:ph type="title"/>
          </p:nvPr>
        </p:nvSpPr>
        <p:spPr/>
        <p:txBody>
          <a:bodyPr/>
          <a:lstStyle/>
          <a:p>
            <a:r>
              <a:rPr lang="en-US" dirty="0"/>
              <a:t>BlueField-2 DPU Operation Mode</a:t>
            </a:r>
          </a:p>
        </p:txBody>
      </p:sp>
      <p:sp>
        <p:nvSpPr>
          <p:cNvPr id="3" name="Content Placeholder 2">
            <a:extLst>
              <a:ext uri="{FF2B5EF4-FFF2-40B4-BE49-F238E27FC236}">
                <a16:creationId xmlns:a16="http://schemas.microsoft.com/office/drawing/2014/main" id="{9C0A5DB8-6A81-75BA-4646-9F4F02A99C0E}"/>
              </a:ext>
            </a:extLst>
          </p:cNvPr>
          <p:cNvSpPr>
            <a:spLocks noGrp="1"/>
          </p:cNvSpPr>
          <p:nvPr>
            <p:ph idx="1"/>
          </p:nvPr>
        </p:nvSpPr>
        <p:spPr>
          <a:xfrm>
            <a:off x="479425" y="1171111"/>
            <a:ext cx="10120151" cy="4948335"/>
          </a:xfrm>
        </p:spPr>
        <p:txBody>
          <a:bodyPr/>
          <a:lstStyle/>
          <a:p>
            <a:r>
              <a:rPr lang="en-US" sz="2800" dirty="0"/>
              <a:t>Inline Accelerator</a:t>
            </a:r>
          </a:p>
          <a:p>
            <a:pPr lvl="1"/>
            <a:r>
              <a:rPr lang="en-US" sz="2400" dirty="0"/>
              <a:t>Bump in the wire</a:t>
            </a:r>
          </a:p>
          <a:p>
            <a:pPr lvl="1"/>
            <a:endParaRPr lang="en-US" dirty="0"/>
          </a:p>
          <a:p>
            <a:pPr lvl="1"/>
            <a:endParaRPr lang="en-US" dirty="0"/>
          </a:p>
          <a:p>
            <a:pPr lvl="1"/>
            <a:endParaRPr lang="en-US" dirty="0"/>
          </a:p>
          <a:p>
            <a:pPr lvl="1"/>
            <a:endParaRPr lang="en-US" dirty="0"/>
          </a:p>
          <a:p>
            <a:pPr marL="506095" lvl="1" indent="0">
              <a:buNone/>
            </a:pPr>
            <a:endParaRPr lang="en-US" dirty="0"/>
          </a:p>
          <a:p>
            <a:r>
              <a:rPr lang="en-US" sz="2800"/>
              <a:t>Look-aside </a:t>
            </a:r>
            <a:r>
              <a:rPr lang="en-US" sz="2800" dirty="0"/>
              <a:t>Accelerator (Separate Host)</a:t>
            </a:r>
          </a:p>
        </p:txBody>
      </p:sp>
      <p:grpSp>
        <p:nvGrpSpPr>
          <p:cNvPr id="116" name="Group 115">
            <a:extLst>
              <a:ext uri="{FF2B5EF4-FFF2-40B4-BE49-F238E27FC236}">
                <a16:creationId xmlns:a16="http://schemas.microsoft.com/office/drawing/2014/main" id="{B4F15939-24F5-A07E-7D93-26694A272C53}"/>
              </a:ext>
            </a:extLst>
          </p:cNvPr>
          <p:cNvGrpSpPr/>
          <p:nvPr/>
        </p:nvGrpSpPr>
        <p:grpSpPr>
          <a:xfrm>
            <a:off x="2821452" y="2133388"/>
            <a:ext cx="6035393" cy="1165063"/>
            <a:chOff x="2821452" y="2133388"/>
            <a:chExt cx="6035393" cy="1165063"/>
          </a:xfrm>
        </p:grpSpPr>
        <p:cxnSp>
          <p:nvCxnSpPr>
            <p:cNvPr id="5" name="Straight Arrow Connector 4">
              <a:extLst>
                <a:ext uri="{FF2B5EF4-FFF2-40B4-BE49-F238E27FC236}">
                  <a16:creationId xmlns:a16="http://schemas.microsoft.com/office/drawing/2014/main" id="{9CF8F1F1-2051-DB69-1A76-8CC637126128}"/>
                </a:ext>
              </a:extLst>
            </p:cNvPr>
            <p:cNvCxnSpPr>
              <a:cxnSpLocks/>
            </p:cNvCxnSpPr>
            <p:nvPr/>
          </p:nvCxnSpPr>
          <p:spPr>
            <a:xfrm>
              <a:off x="4498538" y="2664061"/>
              <a:ext cx="365760" cy="445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Cloud 6">
              <a:extLst>
                <a:ext uri="{FF2B5EF4-FFF2-40B4-BE49-F238E27FC236}">
                  <a16:creationId xmlns:a16="http://schemas.microsoft.com/office/drawing/2014/main" id="{5F5D0331-CDCB-8A14-B860-A657A7E477B9}"/>
                </a:ext>
              </a:extLst>
            </p:cNvPr>
            <p:cNvSpPr/>
            <p:nvPr/>
          </p:nvSpPr>
          <p:spPr>
            <a:xfrm>
              <a:off x="2821452" y="2214055"/>
              <a:ext cx="1677086"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Network</a:t>
              </a:r>
            </a:p>
          </p:txBody>
        </p:sp>
        <p:grpSp>
          <p:nvGrpSpPr>
            <p:cNvPr id="87" name="Group 86">
              <a:extLst>
                <a:ext uri="{FF2B5EF4-FFF2-40B4-BE49-F238E27FC236}">
                  <a16:creationId xmlns:a16="http://schemas.microsoft.com/office/drawing/2014/main" id="{53CC11A3-C00E-8A92-8C9B-F97BD4CB9015}"/>
                </a:ext>
              </a:extLst>
            </p:cNvPr>
            <p:cNvGrpSpPr/>
            <p:nvPr/>
          </p:nvGrpSpPr>
          <p:grpSpPr>
            <a:xfrm>
              <a:off x="4877839" y="2298235"/>
              <a:ext cx="1776942" cy="833184"/>
              <a:chOff x="6336973" y="3489366"/>
              <a:chExt cx="2254473" cy="833184"/>
            </a:xfrm>
          </p:grpSpPr>
          <p:sp>
            <p:nvSpPr>
              <p:cNvPr id="26" name="Rectangle: Rounded Corners 37">
                <a:extLst>
                  <a:ext uri="{FF2B5EF4-FFF2-40B4-BE49-F238E27FC236}">
                    <a16:creationId xmlns:a16="http://schemas.microsoft.com/office/drawing/2014/main" id="{3F3FA227-4B08-2609-9B1B-1B4784AB12A6}"/>
                  </a:ext>
                </a:extLst>
              </p:cNvPr>
              <p:cNvSpPr/>
              <p:nvPr/>
            </p:nvSpPr>
            <p:spPr>
              <a:xfrm>
                <a:off x="6336973" y="3489366"/>
                <a:ext cx="2254473" cy="777090"/>
              </a:xfrm>
              <a:prstGeom prst="round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0D8AAC33-5A7C-389E-015B-C4B437A94CD7}"/>
                  </a:ext>
                </a:extLst>
              </p:cNvPr>
              <p:cNvSpPr/>
              <p:nvPr/>
            </p:nvSpPr>
            <p:spPr>
              <a:xfrm>
                <a:off x="6384404" y="3491553"/>
                <a:ext cx="2156218" cy="830997"/>
              </a:xfrm>
              <a:prstGeom prst="rect">
                <a:avLst/>
              </a:prstGeom>
            </p:spPr>
            <p:txBody>
              <a:bodyPr wrap="square">
                <a:spAutoFit/>
              </a:bodyPr>
              <a:lstStyle/>
              <a:p>
                <a:pPr algn="ctr"/>
                <a:r>
                  <a:rPr lang="en-US" sz="2400" b="1" dirty="0"/>
                  <a:t>BlueField-2 DPU</a:t>
                </a:r>
                <a:endParaRPr lang="en-US" sz="2000" b="1" dirty="0"/>
              </a:p>
            </p:txBody>
          </p:sp>
        </p:grpSp>
        <p:grpSp>
          <p:nvGrpSpPr>
            <p:cNvPr id="89" name="Group 88">
              <a:extLst>
                <a:ext uri="{FF2B5EF4-FFF2-40B4-BE49-F238E27FC236}">
                  <a16:creationId xmlns:a16="http://schemas.microsoft.com/office/drawing/2014/main" id="{C31E88E4-0B81-E191-482E-7CAB74095EB5}"/>
                </a:ext>
              </a:extLst>
            </p:cNvPr>
            <p:cNvGrpSpPr/>
            <p:nvPr/>
          </p:nvGrpSpPr>
          <p:grpSpPr>
            <a:xfrm>
              <a:off x="7041711" y="2133388"/>
              <a:ext cx="1815134" cy="1165063"/>
              <a:chOff x="7349851" y="2105493"/>
              <a:chExt cx="1815134" cy="1165063"/>
            </a:xfrm>
          </p:grpSpPr>
          <p:sp>
            <p:nvSpPr>
              <p:cNvPr id="66" name="Rectangle: Rounded Corners 37">
                <a:extLst>
                  <a:ext uri="{FF2B5EF4-FFF2-40B4-BE49-F238E27FC236}">
                    <a16:creationId xmlns:a16="http://schemas.microsoft.com/office/drawing/2014/main" id="{B017F811-7F63-B515-FAAE-1F5C69CC896E}"/>
                  </a:ext>
                </a:extLst>
              </p:cNvPr>
              <p:cNvSpPr/>
              <p:nvPr/>
            </p:nvSpPr>
            <p:spPr>
              <a:xfrm>
                <a:off x="7349851" y="2115655"/>
                <a:ext cx="1815134"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73965E7F-1FA9-DF93-1020-33D95B291EB0}"/>
                  </a:ext>
                </a:extLst>
              </p:cNvPr>
              <p:cNvSpPr/>
              <p:nvPr/>
            </p:nvSpPr>
            <p:spPr>
              <a:xfrm>
                <a:off x="7418924" y="2808891"/>
                <a:ext cx="1660584" cy="461665"/>
              </a:xfrm>
              <a:prstGeom prst="rect">
                <a:avLst/>
              </a:prstGeom>
            </p:spPr>
            <p:txBody>
              <a:bodyPr wrap="none">
                <a:spAutoFit/>
              </a:bodyPr>
              <a:lstStyle/>
              <a:p>
                <a:pPr algn="ctr"/>
                <a:r>
                  <a:rPr lang="en-US" sz="2400" b="1" dirty="0"/>
                  <a:t>Host Server</a:t>
                </a:r>
              </a:p>
            </p:txBody>
          </p:sp>
          <p:sp>
            <p:nvSpPr>
              <p:cNvPr id="68" name="Rectangle: Rounded Corners 37">
                <a:extLst>
                  <a:ext uri="{FF2B5EF4-FFF2-40B4-BE49-F238E27FC236}">
                    <a16:creationId xmlns:a16="http://schemas.microsoft.com/office/drawing/2014/main" id="{D806CB98-8292-31B5-87B6-CA208A955F4A}"/>
                  </a:ext>
                </a:extLst>
              </p:cNvPr>
              <p:cNvSpPr/>
              <p:nvPr/>
            </p:nvSpPr>
            <p:spPr>
              <a:xfrm>
                <a:off x="7412927" y="2184818"/>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6027034-0997-7A7B-E78A-1595236F6ADC}"/>
                  </a:ext>
                </a:extLst>
              </p:cNvPr>
              <p:cNvSpPr/>
              <p:nvPr/>
            </p:nvSpPr>
            <p:spPr>
              <a:xfrm>
                <a:off x="7914263" y="2105493"/>
                <a:ext cx="771172" cy="400110"/>
              </a:xfrm>
              <a:prstGeom prst="rect">
                <a:avLst/>
              </a:prstGeom>
            </p:spPr>
            <p:txBody>
              <a:bodyPr wrap="none">
                <a:spAutoFit/>
              </a:bodyPr>
              <a:lstStyle/>
              <a:p>
                <a:pPr algn="ctr"/>
                <a:r>
                  <a:rPr lang="en-US" sz="2000" dirty="0"/>
                  <a:t>Cores</a:t>
                </a:r>
              </a:p>
            </p:txBody>
          </p:sp>
          <p:grpSp>
            <p:nvGrpSpPr>
              <p:cNvPr id="72" name="Group 71">
                <a:extLst>
                  <a:ext uri="{FF2B5EF4-FFF2-40B4-BE49-F238E27FC236}">
                    <a16:creationId xmlns:a16="http://schemas.microsoft.com/office/drawing/2014/main" id="{05609B5A-2675-D66F-37E9-44281501C98D}"/>
                  </a:ext>
                </a:extLst>
              </p:cNvPr>
              <p:cNvGrpSpPr/>
              <p:nvPr/>
            </p:nvGrpSpPr>
            <p:grpSpPr>
              <a:xfrm>
                <a:off x="7490039" y="2471370"/>
                <a:ext cx="274320" cy="274320"/>
                <a:chOff x="9827154" y="4299018"/>
                <a:chExt cx="457200" cy="457200"/>
              </a:xfrm>
            </p:grpSpPr>
            <p:sp>
              <p:nvSpPr>
                <p:cNvPr id="73" name="Oval 72">
                  <a:extLst>
                    <a:ext uri="{FF2B5EF4-FFF2-40B4-BE49-F238E27FC236}">
                      <a16:creationId xmlns:a16="http://schemas.microsoft.com/office/drawing/2014/main" id="{15DDC37E-3F0A-DFBA-3DC4-D84ACC55AB5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Curved Connector 2128">
                  <a:extLst>
                    <a:ext uri="{FF2B5EF4-FFF2-40B4-BE49-F238E27FC236}">
                      <a16:creationId xmlns:a16="http://schemas.microsoft.com/office/drawing/2014/main" id="{5A028C07-4F8B-E128-1D96-2D6CEA65A40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97F14F57-AB21-B472-3F74-0E3EE5839055}"/>
                  </a:ext>
                </a:extLst>
              </p:cNvPr>
              <p:cNvGrpSpPr/>
              <p:nvPr/>
            </p:nvGrpSpPr>
            <p:grpSpPr>
              <a:xfrm>
                <a:off x="7827382" y="2479870"/>
                <a:ext cx="274320" cy="274320"/>
                <a:chOff x="9827154" y="4299018"/>
                <a:chExt cx="457200" cy="457200"/>
              </a:xfrm>
            </p:grpSpPr>
            <p:sp>
              <p:nvSpPr>
                <p:cNvPr id="76" name="Oval 75">
                  <a:extLst>
                    <a:ext uri="{FF2B5EF4-FFF2-40B4-BE49-F238E27FC236}">
                      <a16:creationId xmlns:a16="http://schemas.microsoft.com/office/drawing/2014/main" id="{2D471CE2-84F3-CA2D-D9EF-E59A74D1F12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Curved Connector 2131">
                  <a:extLst>
                    <a:ext uri="{FF2B5EF4-FFF2-40B4-BE49-F238E27FC236}">
                      <a16:creationId xmlns:a16="http://schemas.microsoft.com/office/drawing/2014/main" id="{7099E18D-7CE7-5AAA-F64D-C437088F7F8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7A3E1F1-F3AE-D9A7-7C2F-A13830563534}"/>
                  </a:ext>
                </a:extLst>
              </p:cNvPr>
              <p:cNvGrpSpPr/>
              <p:nvPr/>
            </p:nvGrpSpPr>
            <p:grpSpPr>
              <a:xfrm>
                <a:off x="8144376" y="2482935"/>
                <a:ext cx="274320" cy="274320"/>
                <a:chOff x="9827154" y="4299018"/>
                <a:chExt cx="457200" cy="457200"/>
              </a:xfrm>
            </p:grpSpPr>
            <p:sp>
              <p:nvSpPr>
                <p:cNvPr id="79" name="Oval 78">
                  <a:extLst>
                    <a:ext uri="{FF2B5EF4-FFF2-40B4-BE49-F238E27FC236}">
                      <a16:creationId xmlns:a16="http://schemas.microsoft.com/office/drawing/2014/main" id="{57E9DF88-F392-E339-6FA0-FBC7165CC1F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urved Connector 2134">
                  <a:extLst>
                    <a:ext uri="{FF2B5EF4-FFF2-40B4-BE49-F238E27FC236}">
                      <a16:creationId xmlns:a16="http://schemas.microsoft.com/office/drawing/2014/main" id="{18070FC6-3399-8915-CAEA-18F2C73DEB88}"/>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B85C649-D3FD-1DB0-C62D-64C5233261DA}"/>
                  </a:ext>
                </a:extLst>
              </p:cNvPr>
              <p:cNvGrpSpPr/>
              <p:nvPr/>
            </p:nvGrpSpPr>
            <p:grpSpPr>
              <a:xfrm>
                <a:off x="8481719" y="2482291"/>
                <a:ext cx="274320" cy="274320"/>
                <a:chOff x="9827154" y="4299018"/>
                <a:chExt cx="457200" cy="457200"/>
              </a:xfrm>
            </p:grpSpPr>
            <p:sp>
              <p:nvSpPr>
                <p:cNvPr id="82" name="Oval 81">
                  <a:extLst>
                    <a:ext uri="{FF2B5EF4-FFF2-40B4-BE49-F238E27FC236}">
                      <a16:creationId xmlns:a16="http://schemas.microsoft.com/office/drawing/2014/main" id="{C8B6613D-0157-5B45-32A2-C78672CA474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2137">
                  <a:extLst>
                    <a:ext uri="{FF2B5EF4-FFF2-40B4-BE49-F238E27FC236}">
                      <a16:creationId xmlns:a16="http://schemas.microsoft.com/office/drawing/2014/main" id="{5AE91534-2133-7880-480A-732A090065F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cxnSp>
          <p:nvCxnSpPr>
            <p:cNvPr id="88" name="Straight Arrow Connector 87">
              <a:extLst>
                <a:ext uri="{FF2B5EF4-FFF2-40B4-BE49-F238E27FC236}">
                  <a16:creationId xmlns:a16="http://schemas.microsoft.com/office/drawing/2014/main" id="{016407F2-CC70-721D-EFC7-F2765F2BDE79}"/>
                </a:ext>
              </a:extLst>
            </p:cNvPr>
            <p:cNvCxnSpPr>
              <a:cxnSpLocks/>
            </p:cNvCxnSpPr>
            <p:nvPr/>
          </p:nvCxnSpPr>
          <p:spPr>
            <a:xfrm>
              <a:off x="6669260" y="2669061"/>
              <a:ext cx="365760" cy="445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40905436-7640-FDE6-B1EA-3E3AD2B7E15E}"/>
              </a:ext>
            </a:extLst>
          </p:cNvPr>
          <p:cNvGrpSpPr/>
          <p:nvPr/>
        </p:nvGrpSpPr>
        <p:grpSpPr>
          <a:xfrm>
            <a:off x="3545263" y="4056733"/>
            <a:ext cx="4924651" cy="2129015"/>
            <a:chOff x="3545263" y="4056733"/>
            <a:chExt cx="4924651" cy="2129015"/>
          </a:xfrm>
        </p:grpSpPr>
        <p:sp>
          <p:nvSpPr>
            <p:cNvPr id="91" name="Cloud 90">
              <a:extLst>
                <a:ext uri="{FF2B5EF4-FFF2-40B4-BE49-F238E27FC236}">
                  <a16:creationId xmlns:a16="http://schemas.microsoft.com/office/drawing/2014/main" id="{14D215A9-1013-2EE9-E11B-498870737C9C}"/>
                </a:ext>
              </a:extLst>
            </p:cNvPr>
            <p:cNvSpPr/>
            <p:nvPr/>
          </p:nvSpPr>
          <p:spPr>
            <a:xfrm>
              <a:off x="3545263" y="4730950"/>
              <a:ext cx="1677086"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Network</a:t>
              </a:r>
            </a:p>
          </p:txBody>
        </p:sp>
        <p:grpSp>
          <p:nvGrpSpPr>
            <p:cNvPr id="92" name="Group 91">
              <a:extLst>
                <a:ext uri="{FF2B5EF4-FFF2-40B4-BE49-F238E27FC236}">
                  <a16:creationId xmlns:a16="http://schemas.microsoft.com/office/drawing/2014/main" id="{F32216AA-14D3-576F-E947-CC62C8F209FA}"/>
                </a:ext>
              </a:extLst>
            </p:cNvPr>
            <p:cNvGrpSpPr/>
            <p:nvPr/>
          </p:nvGrpSpPr>
          <p:grpSpPr>
            <a:xfrm>
              <a:off x="6655342" y="5352564"/>
              <a:ext cx="1729096" cy="833184"/>
              <a:chOff x="6336973" y="3489366"/>
              <a:chExt cx="2254473" cy="833184"/>
            </a:xfrm>
          </p:grpSpPr>
          <p:sp>
            <p:nvSpPr>
              <p:cNvPr id="93" name="Rectangle: Rounded Corners 37">
                <a:extLst>
                  <a:ext uri="{FF2B5EF4-FFF2-40B4-BE49-F238E27FC236}">
                    <a16:creationId xmlns:a16="http://schemas.microsoft.com/office/drawing/2014/main" id="{45D54A2E-525D-C397-A91B-0BB1F36A521A}"/>
                  </a:ext>
                </a:extLst>
              </p:cNvPr>
              <p:cNvSpPr/>
              <p:nvPr/>
            </p:nvSpPr>
            <p:spPr>
              <a:xfrm>
                <a:off x="6336973" y="3489366"/>
                <a:ext cx="2254473" cy="777090"/>
              </a:xfrm>
              <a:prstGeom prst="round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4" name="Rectangle 93">
                <a:extLst>
                  <a:ext uri="{FF2B5EF4-FFF2-40B4-BE49-F238E27FC236}">
                    <a16:creationId xmlns:a16="http://schemas.microsoft.com/office/drawing/2014/main" id="{9DCB49B1-AC1B-AE07-790B-BE03CA0EA07A}"/>
                  </a:ext>
                </a:extLst>
              </p:cNvPr>
              <p:cNvSpPr/>
              <p:nvPr/>
            </p:nvSpPr>
            <p:spPr>
              <a:xfrm>
                <a:off x="6384404" y="3491553"/>
                <a:ext cx="2156218" cy="830997"/>
              </a:xfrm>
              <a:prstGeom prst="rect">
                <a:avLst/>
              </a:prstGeom>
            </p:spPr>
            <p:txBody>
              <a:bodyPr wrap="square">
                <a:spAutoFit/>
              </a:bodyPr>
              <a:lstStyle/>
              <a:p>
                <a:pPr algn="ctr"/>
                <a:r>
                  <a:rPr lang="en-US" sz="2400" b="1" dirty="0"/>
                  <a:t>BlueField-2 DPU</a:t>
                </a:r>
                <a:endParaRPr lang="en-US" sz="2000" b="1" dirty="0"/>
              </a:p>
            </p:txBody>
          </p:sp>
        </p:grpSp>
        <p:grpSp>
          <p:nvGrpSpPr>
            <p:cNvPr id="95" name="Group 94">
              <a:extLst>
                <a:ext uri="{FF2B5EF4-FFF2-40B4-BE49-F238E27FC236}">
                  <a16:creationId xmlns:a16="http://schemas.microsoft.com/office/drawing/2014/main" id="{B286C838-BF2C-52A5-381C-FE1F1EBCED7B}"/>
                </a:ext>
              </a:extLst>
            </p:cNvPr>
            <p:cNvGrpSpPr/>
            <p:nvPr/>
          </p:nvGrpSpPr>
          <p:grpSpPr>
            <a:xfrm>
              <a:off x="6654780" y="4056733"/>
              <a:ext cx="1815134" cy="1165063"/>
              <a:chOff x="7349851" y="2105493"/>
              <a:chExt cx="1815134" cy="1165063"/>
            </a:xfrm>
          </p:grpSpPr>
          <p:sp>
            <p:nvSpPr>
              <p:cNvPr id="96" name="Rectangle: Rounded Corners 37">
                <a:extLst>
                  <a:ext uri="{FF2B5EF4-FFF2-40B4-BE49-F238E27FC236}">
                    <a16:creationId xmlns:a16="http://schemas.microsoft.com/office/drawing/2014/main" id="{1F1FBB2E-1C66-8EAF-3AF3-6B049AC9975F}"/>
                  </a:ext>
                </a:extLst>
              </p:cNvPr>
              <p:cNvSpPr/>
              <p:nvPr/>
            </p:nvSpPr>
            <p:spPr>
              <a:xfrm>
                <a:off x="7349851" y="2115655"/>
                <a:ext cx="1815134"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7" name="Rectangle 96">
                <a:extLst>
                  <a:ext uri="{FF2B5EF4-FFF2-40B4-BE49-F238E27FC236}">
                    <a16:creationId xmlns:a16="http://schemas.microsoft.com/office/drawing/2014/main" id="{CC45AB55-C46A-5C54-3529-867D09283B62}"/>
                  </a:ext>
                </a:extLst>
              </p:cNvPr>
              <p:cNvSpPr/>
              <p:nvPr/>
            </p:nvSpPr>
            <p:spPr>
              <a:xfrm>
                <a:off x="7418924" y="2808891"/>
                <a:ext cx="1660584" cy="461665"/>
              </a:xfrm>
              <a:prstGeom prst="rect">
                <a:avLst/>
              </a:prstGeom>
            </p:spPr>
            <p:txBody>
              <a:bodyPr wrap="none">
                <a:spAutoFit/>
              </a:bodyPr>
              <a:lstStyle/>
              <a:p>
                <a:pPr algn="ctr"/>
                <a:r>
                  <a:rPr lang="en-US" sz="2400" b="1" dirty="0"/>
                  <a:t>Host Server</a:t>
                </a:r>
              </a:p>
            </p:txBody>
          </p:sp>
          <p:sp>
            <p:nvSpPr>
              <p:cNvPr id="98" name="Rectangle: Rounded Corners 37">
                <a:extLst>
                  <a:ext uri="{FF2B5EF4-FFF2-40B4-BE49-F238E27FC236}">
                    <a16:creationId xmlns:a16="http://schemas.microsoft.com/office/drawing/2014/main" id="{764CE837-A431-E899-8EE1-35E9F34526B3}"/>
                  </a:ext>
                </a:extLst>
              </p:cNvPr>
              <p:cNvSpPr/>
              <p:nvPr/>
            </p:nvSpPr>
            <p:spPr>
              <a:xfrm>
                <a:off x="7412927" y="2184818"/>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99" name="Rectangle 98">
                <a:extLst>
                  <a:ext uri="{FF2B5EF4-FFF2-40B4-BE49-F238E27FC236}">
                    <a16:creationId xmlns:a16="http://schemas.microsoft.com/office/drawing/2014/main" id="{6AB87305-F361-3C3D-7C6F-DBB12B1C7242}"/>
                  </a:ext>
                </a:extLst>
              </p:cNvPr>
              <p:cNvSpPr/>
              <p:nvPr/>
            </p:nvSpPr>
            <p:spPr>
              <a:xfrm>
                <a:off x="7914263" y="2105493"/>
                <a:ext cx="771172" cy="400110"/>
              </a:xfrm>
              <a:prstGeom prst="rect">
                <a:avLst/>
              </a:prstGeom>
            </p:spPr>
            <p:txBody>
              <a:bodyPr wrap="none">
                <a:spAutoFit/>
              </a:bodyPr>
              <a:lstStyle/>
              <a:p>
                <a:pPr algn="ctr"/>
                <a:r>
                  <a:rPr lang="en-US" sz="2000" dirty="0"/>
                  <a:t>Cores</a:t>
                </a:r>
              </a:p>
            </p:txBody>
          </p:sp>
          <p:grpSp>
            <p:nvGrpSpPr>
              <p:cNvPr id="100" name="Group 99">
                <a:extLst>
                  <a:ext uri="{FF2B5EF4-FFF2-40B4-BE49-F238E27FC236}">
                    <a16:creationId xmlns:a16="http://schemas.microsoft.com/office/drawing/2014/main" id="{59EC1340-67C7-A23B-2316-1DF41E5813F8}"/>
                  </a:ext>
                </a:extLst>
              </p:cNvPr>
              <p:cNvGrpSpPr/>
              <p:nvPr/>
            </p:nvGrpSpPr>
            <p:grpSpPr>
              <a:xfrm>
                <a:off x="7490039" y="2471370"/>
                <a:ext cx="274320" cy="274320"/>
                <a:chOff x="9827154" y="4299018"/>
                <a:chExt cx="457200" cy="457200"/>
              </a:xfrm>
            </p:grpSpPr>
            <p:sp>
              <p:nvSpPr>
                <p:cNvPr id="110" name="Oval 109">
                  <a:extLst>
                    <a:ext uri="{FF2B5EF4-FFF2-40B4-BE49-F238E27FC236}">
                      <a16:creationId xmlns:a16="http://schemas.microsoft.com/office/drawing/2014/main" id="{4FB76FA7-CAD5-D455-76DE-05EC9FD5AB9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Curved Connector 2128">
                  <a:extLst>
                    <a:ext uri="{FF2B5EF4-FFF2-40B4-BE49-F238E27FC236}">
                      <a16:creationId xmlns:a16="http://schemas.microsoft.com/office/drawing/2014/main" id="{76B77407-7CDE-83F9-7523-6A691DFD1E8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03A0221B-C555-32A8-544F-E76B8D438892}"/>
                  </a:ext>
                </a:extLst>
              </p:cNvPr>
              <p:cNvGrpSpPr/>
              <p:nvPr/>
            </p:nvGrpSpPr>
            <p:grpSpPr>
              <a:xfrm>
                <a:off x="7827382" y="2479870"/>
                <a:ext cx="274320" cy="274320"/>
                <a:chOff x="9827154" y="4299018"/>
                <a:chExt cx="457200" cy="457200"/>
              </a:xfrm>
            </p:grpSpPr>
            <p:sp>
              <p:nvSpPr>
                <p:cNvPr id="108" name="Oval 107">
                  <a:extLst>
                    <a:ext uri="{FF2B5EF4-FFF2-40B4-BE49-F238E27FC236}">
                      <a16:creationId xmlns:a16="http://schemas.microsoft.com/office/drawing/2014/main" id="{392997EA-C998-56BA-91C3-E39C93CFF99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urved Connector 2131">
                  <a:extLst>
                    <a:ext uri="{FF2B5EF4-FFF2-40B4-BE49-F238E27FC236}">
                      <a16:creationId xmlns:a16="http://schemas.microsoft.com/office/drawing/2014/main" id="{A9DD4891-ABB0-B3FD-06D7-17BCF0BA8D2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3ED7F2A8-0F47-9E7B-3B71-AF7395F06119}"/>
                  </a:ext>
                </a:extLst>
              </p:cNvPr>
              <p:cNvGrpSpPr/>
              <p:nvPr/>
            </p:nvGrpSpPr>
            <p:grpSpPr>
              <a:xfrm>
                <a:off x="8144376" y="2482935"/>
                <a:ext cx="274320" cy="274320"/>
                <a:chOff x="9827154" y="4299018"/>
                <a:chExt cx="457200" cy="457200"/>
              </a:xfrm>
            </p:grpSpPr>
            <p:sp>
              <p:nvSpPr>
                <p:cNvPr id="106" name="Oval 105">
                  <a:extLst>
                    <a:ext uri="{FF2B5EF4-FFF2-40B4-BE49-F238E27FC236}">
                      <a16:creationId xmlns:a16="http://schemas.microsoft.com/office/drawing/2014/main" id="{8E130875-04B7-9832-6DAF-966F3616E790}"/>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Curved Connector 2134">
                  <a:extLst>
                    <a:ext uri="{FF2B5EF4-FFF2-40B4-BE49-F238E27FC236}">
                      <a16:creationId xmlns:a16="http://schemas.microsoft.com/office/drawing/2014/main" id="{86128A2F-29C1-1E02-216F-18A241DDD02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DD6A8AD-D20E-ADB1-B8B5-9385D0741904}"/>
                  </a:ext>
                </a:extLst>
              </p:cNvPr>
              <p:cNvGrpSpPr/>
              <p:nvPr/>
            </p:nvGrpSpPr>
            <p:grpSpPr>
              <a:xfrm>
                <a:off x="8481719" y="2482291"/>
                <a:ext cx="274320" cy="274320"/>
                <a:chOff x="9827154" y="4299018"/>
                <a:chExt cx="457200" cy="457200"/>
              </a:xfrm>
            </p:grpSpPr>
            <p:sp>
              <p:nvSpPr>
                <p:cNvPr id="104" name="Oval 103">
                  <a:extLst>
                    <a:ext uri="{FF2B5EF4-FFF2-40B4-BE49-F238E27FC236}">
                      <a16:creationId xmlns:a16="http://schemas.microsoft.com/office/drawing/2014/main" id="{6C9ABB5F-E45F-B9BF-F538-DEF535DC9D5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2137">
                  <a:extLst>
                    <a:ext uri="{FF2B5EF4-FFF2-40B4-BE49-F238E27FC236}">
                      <a16:creationId xmlns:a16="http://schemas.microsoft.com/office/drawing/2014/main" id="{55E8AAA9-C87B-6CC1-18D1-1127E779F1E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cxnSp>
          <p:nvCxnSpPr>
            <p:cNvPr id="114" name="Elbow Connector 113">
              <a:extLst>
                <a:ext uri="{FF2B5EF4-FFF2-40B4-BE49-F238E27FC236}">
                  <a16:creationId xmlns:a16="http://schemas.microsoft.com/office/drawing/2014/main" id="{F25BC53D-CCE0-1380-B4B3-9B576431E267}"/>
                </a:ext>
              </a:extLst>
            </p:cNvPr>
            <p:cNvCxnSpPr>
              <a:stCxn id="91" idx="0"/>
              <a:endCxn id="96" idx="1"/>
            </p:cNvCxnSpPr>
            <p:nvPr/>
          </p:nvCxnSpPr>
          <p:spPr>
            <a:xfrm flipV="1">
              <a:off x="5220951" y="4620648"/>
              <a:ext cx="1433829" cy="560308"/>
            </a:xfrm>
            <a:prstGeom prst="bentConnector3">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42BADF6F-32EA-4936-1989-0B6ED9BAA47D}"/>
                </a:ext>
              </a:extLst>
            </p:cNvPr>
            <p:cNvCxnSpPr>
              <a:cxnSpLocks/>
            </p:cNvCxnSpPr>
            <p:nvPr/>
          </p:nvCxnSpPr>
          <p:spPr>
            <a:xfrm>
              <a:off x="5220951" y="5180546"/>
              <a:ext cx="1433829" cy="560308"/>
            </a:xfrm>
            <a:prstGeom prst="bentConnector3">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98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E362-26D8-9A6F-0A63-058925B62B8C}"/>
              </a:ext>
            </a:extLst>
          </p:cNvPr>
          <p:cNvSpPr>
            <a:spLocks noGrp="1"/>
          </p:cNvSpPr>
          <p:nvPr>
            <p:ph type="title"/>
          </p:nvPr>
        </p:nvSpPr>
        <p:spPr/>
        <p:txBody>
          <a:bodyPr/>
          <a:lstStyle/>
          <a:p>
            <a:r>
              <a:rPr lang="en-US" dirty="0"/>
              <a:t>System Requirements</a:t>
            </a:r>
          </a:p>
        </p:txBody>
      </p:sp>
      <p:sp>
        <p:nvSpPr>
          <p:cNvPr id="3" name="Content Placeholder 2">
            <a:extLst>
              <a:ext uri="{FF2B5EF4-FFF2-40B4-BE49-F238E27FC236}">
                <a16:creationId xmlns:a16="http://schemas.microsoft.com/office/drawing/2014/main" id="{D02ADF81-19FB-6257-C002-CF3C7F1B7FD1}"/>
              </a:ext>
            </a:extLst>
          </p:cNvPr>
          <p:cNvSpPr>
            <a:spLocks noGrp="1"/>
          </p:cNvSpPr>
          <p:nvPr>
            <p:ph idx="1"/>
          </p:nvPr>
        </p:nvSpPr>
        <p:spPr>
          <a:xfrm>
            <a:off x="479425" y="1171111"/>
            <a:ext cx="11233150" cy="4998461"/>
          </a:xfrm>
        </p:spPr>
        <p:txBody>
          <a:bodyPr/>
          <a:lstStyle/>
          <a:p>
            <a:r>
              <a:rPr lang="en-US" sz="2800" dirty="0"/>
              <a:t>High Throughput &amp; Message Rate</a:t>
            </a:r>
          </a:p>
          <a:p>
            <a:r>
              <a:rPr lang="en-US" sz="2800" dirty="0"/>
              <a:t>Low Latency Data Movement</a:t>
            </a:r>
          </a:p>
          <a:p>
            <a:endParaRPr lang="en-US" sz="2000" dirty="0"/>
          </a:p>
          <a:p>
            <a:r>
              <a:rPr lang="en-US" sz="2800" dirty="0"/>
              <a:t>RDMA Microbenchmark</a:t>
            </a:r>
          </a:p>
          <a:p>
            <a:pPr lvl="1"/>
            <a:r>
              <a:rPr lang="en-US" sz="2400" dirty="0"/>
              <a:t>Data movement bypasses kernel network stack</a:t>
            </a:r>
          </a:p>
          <a:p>
            <a:pPr lvl="1"/>
            <a:r>
              <a:rPr lang="en-US" sz="2400" dirty="0"/>
              <a:t>Network stack offloaded onto NIC hardware</a:t>
            </a:r>
          </a:p>
          <a:p>
            <a:pPr lvl="1"/>
            <a:r>
              <a:rPr lang="en-US" sz="2400" dirty="0"/>
              <a:t>Places message in host’s memory</a:t>
            </a:r>
            <a:endParaRPr lang="en-US" sz="3200" dirty="0"/>
          </a:p>
          <a:p>
            <a:endParaRPr lang="en-US" sz="2800" dirty="0"/>
          </a:p>
          <a:p>
            <a:endParaRPr lang="en-US" dirty="0"/>
          </a:p>
          <a:p>
            <a:pPr lvl="1"/>
            <a:endParaRPr lang="en-US" dirty="0"/>
          </a:p>
        </p:txBody>
      </p:sp>
      <p:sp>
        <p:nvSpPr>
          <p:cNvPr id="4" name="Rectangle: Rounded Corners 37">
            <a:extLst>
              <a:ext uri="{FF2B5EF4-FFF2-40B4-BE49-F238E27FC236}">
                <a16:creationId xmlns:a16="http://schemas.microsoft.com/office/drawing/2014/main" id="{41B28136-9DF3-2BBB-BA67-0E1C2ACEA013}"/>
              </a:ext>
            </a:extLst>
          </p:cNvPr>
          <p:cNvSpPr/>
          <p:nvPr/>
        </p:nvSpPr>
        <p:spPr>
          <a:xfrm>
            <a:off x="7358470" y="1814255"/>
            <a:ext cx="1591236" cy="129808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647C21C1-0CED-D1C7-E254-D6C1D7147B6E}"/>
              </a:ext>
            </a:extLst>
          </p:cNvPr>
          <p:cNvSpPr/>
          <p:nvPr/>
        </p:nvSpPr>
        <p:spPr>
          <a:xfrm>
            <a:off x="7726588" y="1814254"/>
            <a:ext cx="799450" cy="400110"/>
          </a:xfrm>
          <a:prstGeom prst="rect">
            <a:avLst/>
          </a:prstGeom>
        </p:spPr>
        <p:txBody>
          <a:bodyPr wrap="none">
            <a:spAutoFit/>
          </a:bodyPr>
          <a:lstStyle/>
          <a:p>
            <a:pPr algn="ctr"/>
            <a:r>
              <a:rPr lang="en-US" sz="2000" b="1" dirty="0"/>
              <a:t>Client</a:t>
            </a:r>
          </a:p>
        </p:txBody>
      </p:sp>
      <p:sp>
        <p:nvSpPr>
          <p:cNvPr id="9" name="TextBox 2">
            <a:extLst>
              <a:ext uri="{FF2B5EF4-FFF2-40B4-BE49-F238E27FC236}">
                <a16:creationId xmlns:a16="http://schemas.microsoft.com/office/drawing/2014/main" id="{B3FF6150-9928-4F2F-B8ED-F2F26E0CBCEA}"/>
              </a:ext>
            </a:extLst>
          </p:cNvPr>
          <p:cNvSpPr txBox="1"/>
          <p:nvPr/>
        </p:nvSpPr>
        <p:spPr>
          <a:xfrm>
            <a:off x="7574673" y="2210587"/>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sp>
        <p:nvSpPr>
          <p:cNvPr id="22" name="Rectangle: Rounded Corners 37">
            <a:extLst>
              <a:ext uri="{FF2B5EF4-FFF2-40B4-BE49-F238E27FC236}">
                <a16:creationId xmlns:a16="http://schemas.microsoft.com/office/drawing/2014/main" id="{2A295A70-8A04-E7C6-8F76-FA79D804BF59}"/>
              </a:ext>
            </a:extLst>
          </p:cNvPr>
          <p:cNvSpPr/>
          <p:nvPr/>
        </p:nvSpPr>
        <p:spPr>
          <a:xfrm>
            <a:off x="9678387" y="1814255"/>
            <a:ext cx="1591236" cy="129808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1A8CA3AD-2216-5AF1-757E-5C7D18204212}"/>
              </a:ext>
            </a:extLst>
          </p:cNvPr>
          <p:cNvSpPr/>
          <p:nvPr/>
        </p:nvSpPr>
        <p:spPr>
          <a:xfrm>
            <a:off x="10010919" y="1814254"/>
            <a:ext cx="870624" cy="400110"/>
          </a:xfrm>
          <a:prstGeom prst="rect">
            <a:avLst/>
          </a:prstGeom>
        </p:spPr>
        <p:txBody>
          <a:bodyPr wrap="none">
            <a:spAutoFit/>
          </a:bodyPr>
          <a:lstStyle/>
          <a:p>
            <a:pPr algn="ctr"/>
            <a:r>
              <a:rPr lang="en-US" sz="2000" b="1" dirty="0"/>
              <a:t>Server</a:t>
            </a:r>
          </a:p>
        </p:txBody>
      </p:sp>
      <p:sp>
        <p:nvSpPr>
          <p:cNvPr id="25" name="TextBox 2">
            <a:extLst>
              <a:ext uri="{FF2B5EF4-FFF2-40B4-BE49-F238E27FC236}">
                <a16:creationId xmlns:a16="http://schemas.microsoft.com/office/drawing/2014/main" id="{B414EAA5-DCB5-163F-9C58-CEEB0601B1C6}"/>
              </a:ext>
            </a:extLst>
          </p:cNvPr>
          <p:cNvSpPr txBox="1"/>
          <p:nvPr/>
        </p:nvSpPr>
        <p:spPr>
          <a:xfrm>
            <a:off x="9894590" y="2210587"/>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sp>
        <p:nvSpPr>
          <p:cNvPr id="26" name="Rectangle: Rounded Corners 37">
            <a:extLst>
              <a:ext uri="{FF2B5EF4-FFF2-40B4-BE49-F238E27FC236}">
                <a16:creationId xmlns:a16="http://schemas.microsoft.com/office/drawing/2014/main" id="{77B85276-F21A-DE00-0C67-BDFE39EEAE1C}"/>
              </a:ext>
            </a:extLst>
          </p:cNvPr>
          <p:cNvSpPr/>
          <p:nvPr/>
        </p:nvSpPr>
        <p:spPr>
          <a:xfrm>
            <a:off x="7358469" y="3470264"/>
            <a:ext cx="3911153" cy="2216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3FEB7B8D-993F-872E-BC52-5C0725FCEBD0}"/>
              </a:ext>
            </a:extLst>
          </p:cNvPr>
          <p:cNvSpPr/>
          <p:nvPr/>
        </p:nvSpPr>
        <p:spPr>
          <a:xfrm>
            <a:off x="8770696" y="3461238"/>
            <a:ext cx="872547" cy="400110"/>
          </a:xfrm>
          <a:prstGeom prst="rect">
            <a:avLst/>
          </a:prstGeom>
        </p:spPr>
        <p:txBody>
          <a:bodyPr wrap="none">
            <a:spAutoFit/>
          </a:bodyPr>
          <a:lstStyle/>
          <a:p>
            <a:pPr algn="ctr"/>
            <a:r>
              <a:rPr lang="en-US" sz="2000" b="1" dirty="0"/>
              <a:t>Kernel</a:t>
            </a:r>
          </a:p>
        </p:txBody>
      </p:sp>
      <p:sp>
        <p:nvSpPr>
          <p:cNvPr id="28" name="TextBox 2">
            <a:extLst>
              <a:ext uri="{FF2B5EF4-FFF2-40B4-BE49-F238E27FC236}">
                <a16:creationId xmlns:a16="http://schemas.microsoft.com/office/drawing/2014/main" id="{D25C86F7-BF75-9ACD-D013-A45370155AE4}"/>
              </a:ext>
            </a:extLst>
          </p:cNvPr>
          <p:cNvSpPr txBox="1"/>
          <p:nvPr/>
        </p:nvSpPr>
        <p:spPr>
          <a:xfrm>
            <a:off x="7546898" y="3527240"/>
            <a:ext cx="1158830" cy="442674"/>
          </a:xfrm>
          <a:prstGeom prst="roundRect">
            <a:avLst/>
          </a:prstGeom>
          <a:solidFill>
            <a:schemeClr val="accent1">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Sockets</a:t>
            </a:r>
          </a:p>
        </p:txBody>
      </p:sp>
      <p:sp>
        <p:nvSpPr>
          <p:cNvPr id="29" name="TextBox 2">
            <a:extLst>
              <a:ext uri="{FF2B5EF4-FFF2-40B4-BE49-F238E27FC236}">
                <a16:creationId xmlns:a16="http://schemas.microsoft.com/office/drawing/2014/main" id="{03EC1833-A2BE-7986-5CF4-190994175334}"/>
              </a:ext>
            </a:extLst>
          </p:cNvPr>
          <p:cNvSpPr txBox="1"/>
          <p:nvPr/>
        </p:nvSpPr>
        <p:spPr>
          <a:xfrm>
            <a:off x="7546898" y="4026889"/>
            <a:ext cx="1158830" cy="442674"/>
          </a:xfrm>
          <a:prstGeom prst="roundRect">
            <a:avLst/>
          </a:prstGeom>
          <a:solidFill>
            <a:schemeClr val="accent2">
              <a:lumMod val="25000"/>
              <a:lumOff val="7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TCP/UDP</a:t>
            </a:r>
          </a:p>
        </p:txBody>
      </p:sp>
      <p:sp>
        <p:nvSpPr>
          <p:cNvPr id="30" name="TextBox 2">
            <a:extLst>
              <a:ext uri="{FF2B5EF4-FFF2-40B4-BE49-F238E27FC236}">
                <a16:creationId xmlns:a16="http://schemas.microsoft.com/office/drawing/2014/main" id="{0A381DD0-2094-638E-2424-3761A723ACA9}"/>
              </a:ext>
            </a:extLst>
          </p:cNvPr>
          <p:cNvSpPr txBox="1"/>
          <p:nvPr/>
        </p:nvSpPr>
        <p:spPr>
          <a:xfrm>
            <a:off x="7546898" y="4514531"/>
            <a:ext cx="1158830" cy="442674"/>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IP</a:t>
            </a:r>
          </a:p>
        </p:txBody>
      </p:sp>
      <p:sp>
        <p:nvSpPr>
          <p:cNvPr id="31" name="TextBox 2">
            <a:extLst>
              <a:ext uri="{FF2B5EF4-FFF2-40B4-BE49-F238E27FC236}">
                <a16:creationId xmlns:a16="http://schemas.microsoft.com/office/drawing/2014/main" id="{B6586D52-2BC6-D212-B8A5-3F971819CA04}"/>
              </a:ext>
            </a:extLst>
          </p:cNvPr>
          <p:cNvSpPr txBox="1"/>
          <p:nvPr/>
        </p:nvSpPr>
        <p:spPr>
          <a:xfrm>
            <a:off x="7546898" y="5019115"/>
            <a:ext cx="3383280" cy="442674"/>
          </a:xfrm>
          <a:prstGeom prst="roundRect">
            <a:avLst/>
          </a:prstGeom>
          <a:solidFill>
            <a:schemeClr val="bg2">
              <a:lumMod val="7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NIC</a:t>
            </a:r>
          </a:p>
        </p:txBody>
      </p:sp>
      <p:cxnSp>
        <p:nvCxnSpPr>
          <p:cNvPr id="8" name="Straight Arrow Connector 7">
            <a:extLst>
              <a:ext uri="{FF2B5EF4-FFF2-40B4-BE49-F238E27FC236}">
                <a16:creationId xmlns:a16="http://schemas.microsoft.com/office/drawing/2014/main" id="{16429F89-24A7-9F4C-BA1E-98EA488E9552}"/>
              </a:ext>
            </a:extLst>
          </p:cNvPr>
          <p:cNvCxnSpPr>
            <a:cxnSpLocks/>
          </p:cNvCxnSpPr>
          <p:nvPr/>
        </p:nvCxnSpPr>
        <p:spPr>
          <a:xfrm>
            <a:off x="8618150" y="2629268"/>
            <a:ext cx="0" cy="2560320"/>
          </a:xfrm>
          <a:prstGeom prst="straightConnector1">
            <a:avLst/>
          </a:prstGeom>
          <a:ln w="38100">
            <a:solidFill>
              <a:schemeClr val="accent1">
                <a:lumMod val="75000"/>
              </a:schemeClr>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A87AA0-0BAD-01F5-1A1E-A52AB22CE4FC}"/>
              </a:ext>
            </a:extLst>
          </p:cNvPr>
          <p:cNvCxnSpPr>
            <a:cxnSpLocks/>
          </p:cNvCxnSpPr>
          <p:nvPr/>
        </p:nvCxnSpPr>
        <p:spPr>
          <a:xfrm>
            <a:off x="10023669" y="2629268"/>
            <a:ext cx="0" cy="2560320"/>
          </a:xfrm>
          <a:prstGeom prst="straightConnector1">
            <a:avLst/>
          </a:prstGeom>
          <a:ln w="38100">
            <a:solidFill>
              <a:schemeClr val="accent1">
                <a:lumMod val="75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AC04882-764D-3D2B-BB66-ED3455CC543E}"/>
              </a:ext>
            </a:extLst>
          </p:cNvPr>
          <p:cNvSpPr/>
          <p:nvPr/>
        </p:nvSpPr>
        <p:spPr>
          <a:xfrm rot="16200000">
            <a:off x="9528934" y="4074412"/>
            <a:ext cx="1216807" cy="307777"/>
          </a:xfrm>
          <a:prstGeom prst="rect">
            <a:avLst/>
          </a:prstGeom>
        </p:spPr>
        <p:txBody>
          <a:bodyPr wrap="none">
            <a:spAutoFit/>
          </a:bodyPr>
          <a:lstStyle/>
          <a:p>
            <a:pPr algn="ctr"/>
            <a:r>
              <a:rPr lang="en-US" sz="1400" dirty="0"/>
              <a:t>Kernel Bypass</a:t>
            </a:r>
          </a:p>
        </p:txBody>
      </p:sp>
      <p:sp>
        <p:nvSpPr>
          <p:cNvPr id="34" name="Rectangle 33">
            <a:extLst>
              <a:ext uri="{FF2B5EF4-FFF2-40B4-BE49-F238E27FC236}">
                <a16:creationId xmlns:a16="http://schemas.microsoft.com/office/drawing/2014/main" id="{06346E22-C43F-FDD6-9F29-B438AA6FFDEC}"/>
              </a:ext>
            </a:extLst>
          </p:cNvPr>
          <p:cNvSpPr/>
          <p:nvPr/>
        </p:nvSpPr>
        <p:spPr>
          <a:xfrm>
            <a:off x="8584808" y="1409632"/>
            <a:ext cx="1397498" cy="400110"/>
          </a:xfrm>
          <a:prstGeom prst="rect">
            <a:avLst/>
          </a:prstGeom>
        </p:spPr>
        <p:txBody>
          <a:bodyPr wrap="none">
            <a:spAutoFit/>
          </a:bodyPr>
          <a:lstStyle/>
          <a:p>
            <a:pPr algn="ctr"/>
            <a:r>
              <a:rPr lang="en-US" sz="2000" b="1" u="sng" dirty="0"/>
              <a:t>Application</a:t>
            </a:r>
          </a:p>
        </p:txBody>
      </p:sp>
      <p:cxnSp>
        <p:nvCxnSpPr>
          <p:cNvPr id="36" name="Straight Connector 35">
            <a:extLst>
              <a:ext uri="{FF2B5EF4-FFF2-40B4-BE49-F238E27FC236}">
                <a16:creationId xmlns:a16="http://schemas.microsoft.com/office/drawing/2014/main" id="{0C5A1E9B-9630-E343-1F73-80AD86AA9BDA}"/>
              </a:ext>
            </a:extLst>
          </p:cNvPr>
          <p:cNvCxnSpPr/>
          <p:nvPr/>
        </p:nvCxnSpPr>
        <p:spPr>
          <a:xfrm>
            <a:off x="7456846" y="3298580"/>
            <a:ext cx="13716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5EB775-1C98-0E3E-2B4E-E2B954BEDA77}"/>
              </a:ext>
            </a:extLst>
          </p:cNvPr>
          <p:cNvCxnSpPr/>
          <p:nvPr/>
        </p:nvCxnSpPr>
        <p:spPr>
          <a:xfrm>
            <a:off x="9829622" y="3305507"/>
            <a:ext cx="13716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0330C04-2508-C2C2-8AB3-BD0EE3A429C6}"/>
              </a:ext>
            </a:extLst>
          </p:cNvPr>
          <p:cNvSpPr/>
          <p:nvPr/>
        </p:nvSpPr>
        <p:spPr>
          <a:xfrm>
            <a:off x="7663466" y="3049642"/>
            <a:ext cx="839332" cy="276999"/>
          </a:xfrm>
          <a:prstGeom prst="rect">
            <a:avLst/>
          </a:prstGeom>
        </p:spPr>
        <p:txBody>
          <a:bodyPr wrap="none">
            <a:spAutoFit/>
          </a:bodyPr>
          <a:lstStyle/>
          <a:p>
            <a:pPr algn="ctr"/>
            <a:r>
              <a:rPr lang="en-US" sz="1200" dirty="0"/>
              <a:t>Socket API</a:t>
            </a:r>
          </a:p>
        </p:txBody>
      </p:sp>
      <p:sp>
        <p:nvSpPr>
          <p:cNvPr id="39" name="Rectangle 38">
            <a:extLst>
              <a:ext uri="{FF2B5EF4-FFF2-40B4-BE49-F238E27FC236}">
                <a16:creationId xmlns:a16="http://schemas.microsoft.com/office/drawing/2014/main" id="{23E98D71-6CE1-926A-1D32-00EBF2A88650}"/>
              </a:ext>
            </a:extLst>
          </p:cNvPr>
          <p:cNvSpPr/>
          <p:nvPr/>
        </p:nvSpPr>
        <p:spPr>
          <a:xfrm>
            <a:off x="9996155" y="3056520"/>
            <a:ext cx="1211742" cy="276999"/>
          </a:xfrm>
          <a:prstGeom prst="rect">
            <a:avLst/>
          </a:prstGeom>
        </p:spPr>
        <p:txBody>
          <a:bodyPr wrap="none">
            <a:spAutoFit/>
          </a:bodyPr>
          <a:lstStyle/>
          <a:p>
            <a:pPr algn="ctr"/>
            <a:r>
              <a:rPr lang="en-US" sz="1200" dirty="0"/>
              <a:t>RDMA Verbs API</a:t>
            </a:r>
          </a:p>
        </p:txBody>
      </p:sp>
    </p:spTree>
    <p:extLst>
      <p:ext uri="{BB962C8B-B14F-4D97-AF65-F5344CB8AC3E}">
        <p14:creationId xmlns:p14="http://schemas.microsoft.com/office/powerpoint/2010/main" val="24448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22" grpId="0" animBg="1"/>
      <p:bldP spid="23" grpId="0"/>
      <p:bldP spid="25" grpId="0" animBg="1"/>
      <p:bldP spid="26" grpId="0" animBg="1"/>
      <p:bldP spid="27" grpId="0"/>
      <p:bldP spid="28" grpId="0" animBg="1"/>
      <p:bldP spid="29" grpId="0" animBg="1"/>
      <p:bldP spid="30" grpId="0" animBg="1"/>
      <p:bldP spid="31" grpId="0" animBg="1"/>
      <p:bldP spid="33" grpId="0"/>
      <p:bldP spid="34"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loud 105">
            <a:extLst>
              <a:ext uri="{FF2B5EF4-FFF2-40B4-BE49-F238E27FC236}">
                <a16:creationId xmlns:a16="http://schemas.microsoft.com/office/drawing/2014/main" id="{C9F4C8E7-2A6B-6DFF-4E93-BBE771436460}"/>
              </a:ext>
            </a:extLst>
          </p:cNvPr>
          <p:cNvSpPr/>
          <p:nvPr/>
        </p:nvSpPr>
        <p:spPr>
          <a:xfrm>
            <a:off x="2272117" y="3051882"/>
            <a:ext cx="6729072" cy="3222917"/>
          </a:xfrm>
          <a:prstGeom prst="cloud">
            <a:avLst/>
          </a:prstGeom>
          <a:solidFill>
            <a:schemeClr val="accent2">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 name="Title 1">
            <a:extLst>
              <a:ext uri="{FF2B5EF4-FFF2-40B4-BE49-F238E27FC236}">
                <a16:creationId xmlns:a16="http://schemas.microsoft.com/office/drawing/2014/main" id="{76BEE362-26D8-9A6F-0A63-058925B62B8C}"/>
              </a:ext>
            </a:extLst>
          </p:cNvPr>
          <p:cNvSpPr>
            <a:spLocks noGrp="1"/>
          </p:cNvSpPr>
          <p:nvPr>
            <p:ph type="title"/>
          </p:nvPr>
        </p:nvSpPr>
        <p:spPr/>
        <p:txBody>
          <a:bodyPr/>
          <a:lstStyle/>
          <a:p>
            <a:r>
              <a:rPr lang="en-US" dirty="0"/>
              <a:t>RDMA Microbenchmark</a:t>
            </a:r>
          </a:p>
        </p:txBody>
      </p:sp>
      <p:sp>
        <p:nvSpPr>
          <p:cNvPr id="3" name="Content Placeholder 2">
            <a:extLst>
              <a:ext uri="{FF2B5EF4-FFF2-40B4-BE49-F238E27FC236}">
                <a16:creationId xmlns:a16="http://schemas.microsoft.com/office/drawing/2014/main" id="{D02ADF81-19FB-6257-C002-CF3C7F1B7FD1}"/>
              </a:ext>
            </a:extLst>
          </p:cNvPr>
          <p:cNvSpPr>
            <a:spLocks noGrp="1"/>
          </p:cNvSpPr>
          <p:nvPr>
            <p:ph idx="1"/>
          </p:nvPr>
        </p:nvSpPr>
        <p:spPr>
          <a:xfrm>
            <a:off x="479425" y="1171112"/>
            <a:ext cx="11233150" cy="858434"/>
          </a:xfrm>
        </p:spPr>
        <p:txBody>
          <a:bodyPr/>
          <a:lstStyle/>
          <a:p>
            <a:r>
              <a:rPr lang="en-US" dirty="0"/>
              <a:t>Emulates microservice</a:t>
            </a:r>
          </a:p>
          <a:p>
            <a:r>
              <a:rPr lang="en-US" dirty="0"/>
              <a:t>n client cores</a:t>
            </a:r>
          </a:p>
          <a:p>
            <a:pPr lvl="1"/>
            <a:r>
              <a:rPr lang="en-US" dirty="0"/>
              <a:t>n-1 load generating client threads</a:t>
            </a:r>
          </a:p>
          <a:p>
            <a:pPr lvl="1"/>
            <a:r>
              <a:rPr lang="en-US" dirty="0"/>
              <a:t>1 latency measurement thread</a:t>
            </a:r>
          </a:p>
          <a:p>
            <a:r>
              <a:rPr lang="en-US" dirty="0"/>
              <a:t>DUT responds with an echo</a:t>
            </a:r>
          </a:p>
        </p:txBody>
      </p:sp>
      <p:sp>
        <p:nvSpPr>
          <p:cNvPr id="6" name="Rectangle: Rounded Corners 37">
            <a:extLst>
              <a:ext uri="{FF2B5EF4-FFF2-40B4-BE49-F238E27FC236}">
                <a16:creationId xmlns:a16="http://schemas.microsoft.com/office/drawing/2014/main" id="{55DA458F-3D92-0B59-805E-EFF3A6331D24}"/>
              </a:ext>
            </a:extLst>
          </p:cNvPr>
          <p:cNvSpPr/>
          <p:nvPr/>
        </p:nvSpPr>
        <p:spPr>
          <a:xfrm>
            <a:off x="2272117" y="3180158"/>
            <a:ext cx="1323952" cy="25551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393CEF9A-D6B3-306B-ECBC-F63B64E57C72}"/>
              </a:ext>
            </a:extLst>
          </p:cNvPr>
          <p:cNvSpPr/>
          <p:nvPr/>
        </p:nvSpPr>
        <p:spPr>
          <a:xfrm>
            <a:off x="2262083" y="5748557"/>
            <a:ext cx="1344022" cy="1015663"/>
          </a:xfrm>
          <a:prstGeom prst="rect">
            <a:avLst/>
          </a:prstGeom>
        </p:spPr>
        <p:txBody>
          <a:bodyPr wrap="none">
            <a:spAutoFit/>
          </a:bodyPr>
          <a:lstStyle/>
          <a:p>
            <a:pPr algn="ctr"/>
            <a:r>
              <a:rPr lang="en-US" sz="2000" dirty="0"/>
              <a:t>Load </a:t>
            </a:r>
          </a:p>
          <a:p>
            <a:pPr algn="ctr"/>
            <a:r>
              <a:rPr lang="en-US" sz="2000" dirty="0"/>
              <a:t>Generating</a:t>
            </a:r>
          </a:p>
          <a:p>
            <a:pPr algn="ctr"/>
            <a:r>
              <a:rPr lang="en-US" sz="2000" dirty="0"/>
              <a:t> Client</a:t>
            </a:r>
          </a:p>
        </p:txBody>
      </p:sp>
      <p:sp>
        <p:nvSpPr>
          <p:cNvPr id="10" name="Rectangle: Rounded Corners 37">
            <a:extLst>
              <a:ext uri="{FF2B5EF4-FFF2-40B4-BE49-F238E27FC236}">
                <a16:creationId xmlns:a16="http://schemas.microsoft.com/office/drawing/2014/main" id="{0819B1B3-A567-6BF3-1408-1D87CD24B863}"/>
              </a:ext>
            </a:extLst>
          </p:cNvPr>
          <p:cNvSpPr/>
          <p:nvPr/>
        </p:nvSpPr>
        <p:spPr>
          <a:xfrm rot="5400000">
            <a:off x="2153619" y="4460390"/>
            <a:ext cx="1588715" cy="743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FA1B4F62-2B9A-9876-11EF-9F6D21FEA60F}"/>
              </a:ext>
            </a:extLst>
          </p:cNvPr>
          <p:cNvSpPr/>
          <p:nvPr/>
        </p:nvSpPr>
        <p:spPr>
          <a:xfrm>
            <a:off x="2565374" y="3958421"/>
            <a:ext cx="771172" cy="400110"/>
          </a:xfrm>
          <a:prstGeom prst="rect">
            <a:avLst/>
          </a:prstGeom>
        </p:spPr>
        <p:txBody>
          <a:bodyPr wrap="none">
            <a:spAutoFit/>
          </a:bodyPr>
          <a:lstStyle/>
          <a:p>
            <a:pPr algn="ctr"/>
            <a:r>
              <a:rPr lang="en-US" sz="2000" dirty="0"/>
              <a:t>Cores</a:t>
            </a:r>
          </a:p>
        </p:txBody>
      </p:sp>
      <p:cxnSp>
        <p:nvCxnSpPr>
          <p:cNvPr id="12" name="Straight Arrow Connector 11">
            <a:extLst>
              <a:ext uri="{FF2B5EF4-FFF2-40B4-BE49-F238E27FC236}">
                <a16:creationId xmlns:a16="http://schemas.microsoft.com/office/drawing/2014/main" id="{7C1EB683-B0AC-E867-FD2B-D644F5149383}"/>
              </a:ext>
            </a:extLst>
          </p:cNvPr>
          <p:cNvCxnSpPr>
            <a:cxnSpLocks/>
          </p:cNvCxnSpPr>
          <p:nvPr/>
        </p:nvCxnSpPr>
        <p:spPr>
          <a:xfrm>
            <a:off x="2959638" y="3663538"/>
            <a:ext cx="0" cy="365760"/>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id="{E09FF41A-03FF-A7A4-FE3B-BFC8C41C64CC}"/>
              </a:ext>
            </a:extLst>
          </p:cNvPr>
          <p:cNvSpPr txBox="1"/>
          <p:nvPr/>
        </p:nvSpPr>
        <p:spPr>
          <a:xfrm>
            <a:off x="2331795" y="3258711"/>
            <a:ext cx="1227717"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14" name="Group 13">
            <a:extLst>
              <a:ext uri="{FF2B5EF4-FFF2-40B4-BE49-F238E27FC236}">
                <a16:creationId xmlns:a16="http://schemas.microsoft.com/office/drawing/2014/main" id="{03E64B55-8B90-D6D4-A385-0487235B15D1}"/>
              </a:ext>
            </a:extLst>
          </p:cNvPr>
          <p:cNvGrpSpPr/>
          <p:nvPr/>
        </p:nvGrpSpPr>
        <p:grpSpPr>
          <a:xfrm>
            <a:off x="2830978" y="4316916"/>
            <a:ext cx="274320" cy="274320"/>
            <a:chOff x="9827154" y="4299018"/>
            <a:chExt cx="457200" cy="457200"/>
          </a:xfrm>
        </p:grpSpPr>
        <p:sp>
          <p:nvSpPr>
            <p:cNvPr id="15" name="Oval 14">
              <a:extLst>
                <a:ext uri="{FF2B5EF4-FFF2-40B4-BE49-F238E27FC236}">
                  <a16:creationId xmlns:a16="http://schemas.microsoft.com/office/drawing/2014/main" id="{D48C58BE-67B2-3C39-C36B-68F45FE39876}"/>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20">
              <a:extLst>
                <a:ext uri="{FF2B5EF4-FFF2-40B4-BE49-F238E27FC236}">
                  <a16:creationId xmlns:a16="http://schemas.microsoft.com/office/drawing/2014/main" id="{7DD66DFA-17B6-061E-29F3-C28682653459}"/>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FFBE9CC-5EB3-58A2-182C-6242FB211DDA}"/>
              </a:ext>
            </a:extLst>
          </p:cNvPr>
          <p:cNvGrpSpPr/>
          <p:nvPr/>
        </p:nvGrpSpPr>
        <p:grpSpPr>
          <a:xfrm>
            <a:off x="2822478" y="4654259"/>
            <a:ext cx="274320" cy="274320"/>
            <a:chOff x="9827154" y="4299018"/>
            <a:chExt cx="457200" cy="457200"/>
          </a:xfrm>
        </p:grpSpPr>
        <p:sp>
          <p:nvSpPr>
            <p:cNvPr id="18" name="Oval 17">
              <a:extLst>
                <a:ext uri="{FF2B5EF4-FFF2-40B4-BE49-F238E27FC236}">
                  <a16:creationId xmlns:a16="http://schemas.microsoft.com/office/drawing/2014/main" id="{F875E7EA-07D5-83BA-24A9-9F07134B783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23">
              <a:extLst>
                <a:ext uri="{FF2B5EF4-FFF2-40B4-BE49-F238E27FC236}">
                  <a16:creationId xmlns:a16="http://schemas.microsoft.com/office/drawing/2014/main" id="{32C47D1D-AC63-CB61-A39E-9EB09554C90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DED7013-F03B-39CE-125F-A08B2E36919B}"/>
              </a:ext>
            </a:extLst>
          </p:cNvPr>
          <p:cNvGrpSpPr/>
          <p:nvPr/>
        </p:nvGrpSpPr>
        <p:grpSpPr>
          <a:xfrm>
            <a:off x="2819413" y="4971253"/>
            <a:ext cx="274320" cy="274320"/>
            <a:chOff x="9827154" y="4299018"/>
            <a:chExt cx="457200" cy="457200"/>
          </a:xfrm>
        </p:grpSpPr>
        <p:sp>
          <p:nvSpPr>
            <p:cNvPr id="21" name="Oval 20">
              <a:extLst>
                <a:ext uri="{FF2B5EF4-FFF2-40B4-BE49-F238E27FC236}">
                  <a16:creationId xmlns:a16="http://schemas.microsoft.com/office/drawing/2014/main" id="{B32C2AE7-559D-0A6C-3964-7105F5F6CC1A}"/>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urved Connector 26">
              <a:extLst>
                <a:ext uri="{FF2B5EF4-FFF2-40B4-BE49-F238E27FC236}">
                  <a16:creationId xmlns:a16="http://schemas.microsoft.com/office/drawing/2014/main" id="{33EFAE3B-A651-9759-5C33-412E44FD9CE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D3DDA44-D722-AF47-77D7-4AF130D73EE2}"/>
              </a:ext>
            </a:extLst>
          </p:cNvPr>
          <p:cNvGrpSpPr/>
          <p:nvPr/>
        </p:nvGrpSpPr>
        <p:grpSpPr>
          <a:xfrm>
            <a:off x="2820057" y="5308596"/>
            <a:ext cx="274320" cy="274320"/>
            <a:chOff x="9827154" y="4299018"/>
            <a:chExt cx="457200" cy="457200"/>
          </a:xfrm>
        </p:grpSpPr>
        <p:sp>
          <p:nvSpPr>
            <p:cNvPr id="40" name="Oval 39">
              <a:extLst>
                <a:ext uri="{FF2B5EF4-FFF2-40B4-BE49-F238E27FC236}">
                  <a16:creationId xmlns:a16="http://schemas.microsoft.com/office/drawing/2014/main" id="{CEC8EE27-3F9F-F712-2AD1-054DBBC42118}"/>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29">
              <a:extLst>
                <a:ext uri="{FF2B5EF4-FFF2-40B4-BE49-F238E27FC236}">
                  <a16:creationId xmlns:a16="http://schemas.microsoft.com/office/drawing/2014/main" id="{A83F0F4D-7C01-C5D6-E97D-B3F5CF825B18}"/>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43" name="Rectangle: Rounded Corners 37">
            <a:extLst>
              <a:ext uri="{FF2B5EF4-FFF2-40B4-BE49-F238E27FC236}">
                <a16:creationId xmlns:a16="http://schemas.microsoft.com/office/drawing/2014/main" id="{95E9BD69-26AB-0162-54B6-F42E88E013CB}"/>
              </a:ext>
            </a:extLst>
          </p:cNvPr>
          <p:cNvSpPr/>
          <p:nvPr/>
        </p:nvSpPr>
        <p:spPr>
          <a:xfrm>
            <a:off x="7677237" y="3180158"/>
            <a:ext cx="1323952" cy="25551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4" name="Rectangle: Rounded Corners 37">
            <a:extLst>
              <a:ext uri="{FF2B5EF4-FFF2-40B4-BE49-F238E27FC236}">
                <a16:creationId xmlns:a16="http://schemas.microsoft.com/office/drawing/2014/main" id="{EAA0B17E-8F86-DAB2-2015-4D264D948A74}"/>
              </a:ext>
            </a:extLst>
          </p:cNvPr>
          <p:cNvSpPr/>
          <p:nvPr/>
        </p:nvSpPr>
        <p:spPr>
          <a:xfrm rot="5400000">
            <a:off x="7558739" y="4460390"/>
            <a:ext cx="1588715" cy="743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E2E577E8-F62E-6E76-9F9D-23651D51ADEF}"/>
              </a:ext>
            </a:extLst>
          </p:cNvPr>
          <p:cNvSpPr/>
          <p:nvPr/>
        </p:nvSpPr>
        <p:spPr>
          <a:xfrm>
            <a:off x="7970494" y="3958421"/>
            <a:ext cx="771172" cy="400110"/>
          </a:xfrm>
          <a:prstGeom prst="rect">
            <a:avLst/>
          </a:prstGeom>
        </p:spPr>
        <p:txBody>
          <a:bodyPr wrap="none">
            <a:spAutoFit/>
          </a:bodyPr>
          <a:lstStyle/>
          <a:p>
            <a:pPr algn="ctr"/>
            <a:r>
              <a:rPr lang="en-US" sz="2000" dirty="0"/>
              <a:t>Cores</a:t>
            </a:r>
          </a:p>
        </p:txBody>
      </p:sp>
      <p:cxnSp>
        <p:nvCxnSpPr>
          <p:cNvPr id="46" name="Straight Arrow Connector 45">
            <a:extLst>
              <a:ext uri="{FF2B5EF4-FFF2-40B4-BE49-F238E27FC236}">
                <a16:creationId xmlns:a16="http://schemas.microsoft.com/office/drawing/2014/main" id="{AC089B6C-C198-ABEB-9519-8EBB450FA827}"/>
              </a:ext>
            </a:extLst>
          </p:cNvPr>
          <p:cNvCxnSpPr>
            <a:cxnSpLocks/>
          </p:cNvCxnSpPr>
          <p:nvPr/>
        </p:nvCxnSpPr>
        <p:spPr>
          <a:xfrm>
            <a:off x="8364758" y="3663538"/>
            <a:ext cx="0" cy="365760"/>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2">
            <a:extLst>
              <a:ext uri="{FF2B5EF4-FFF2-40B4-BE49-F238E27FC236}">
                <a16:creationId xmlns:a16="http://schemas.microsoft.com/office/drawing/2014/main" id="{4F14EA92-E1F9-96A9-C6D3-35D2B5B8E307}"/>
              </a:ext>
            </a:extLst>
          </p:cNvPr>
          <p:cNvSpPr txBox="1"/>
          <p:nvPr/>
        </p:nvSpPr>
        <p:spPr>
          <a:xfrm>
            <a:off x="7736915" y="3258711"/>
            <a:ext cx="1227717"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48" name="Group 47">
            <a:extLst>
              <a:ext uri="{FF2B5EF4-FFF2-40B4-BE49-F238E27FC236}">
                <a16:creationId xmlns:a16="http://schemas.microsoft.com/office/drawing/2014/main" id="{E26C4D99-B404-4E4A-97E2-8287D480F4A2}"/>
              </a:ext>
            </a:extLst>
          </p:cNvPr>
          <p:cNvGrpSpPr/>
          <p:nvPr/>
        </p:nvGrpSpPr>
        <p:grpSpPr>
          <a:xfrm>
            <a:off x="8236098" y="4316916"/>
            <a:ext cx="274320" cy="274320"/>
            <a:chOff x="9827154" y="4299018"/>
            <a:chExt cx="457200" cy="457200"/>
          </a:xfrm>
        </p:grpSpPr>
        <p:sp>
          <p:nvSpPr>
            <p:cNvPr id="49" name="Oval 48">
              <a:extLst>
                <a:ext uri="{FF2B5EF4-FFF2-40B4-BE49-F238E27FC236}">
                  <a16:creationId xmlns:a16="http://schemas.microsoft.com/office/drawing/2014/main" id="{1F976FF8-CAB9-DF2C-E4B8-4B0B6B1D6D8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urved Connector 20">
              <a:extLst>
                <a:ext uri="{FF2B5EF4-FFF2-40B4-BE49-F238E27FC236}">
                  <a16:creationId xmlns:a16="http://schemas.microsoft.com/office/drawing/2014/main" id="{247C6CFF-33C1-F330-329D-B9713BEF100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A6B150F-4576-6B91-D16B-0FD9E1E6C3FA}"/>
              </a:ext>
            </a:extLst>
          </p:cNvPr>
          <p:cNvGrpSpPr/>
          <p:nvPr/>
        </p:nvGrpSpPr>
        <p:grpSpPr>
          <a:xfrm>
            <a:off x="8227598" y="4654259"/>
            <a:ext cx="274320" cy="274320"/>
            <a:chOff x="9827154" y="4299018"/>
            <a:chExt cx="457200" cy="457200"/>
          </a:xfrm>
        </p:grpSpPr>
        <p:sp>
          <p:nvSpPr>
            <p:cNvPr id="52" name="Oval 51">
              <a:extLst>
                <a:ext uri="{FF2B5EF4-FFF2-40B4-BE49-F238E27FC236}">
                  <a16:creationId xmlns:a16="http://schemas.microsoft.com/office/drawing/2014/main" id="{9FB661B4-1958-F141-DF31-594A1347B7ED}"/>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23">
              <a:extLst>
                <a:ext uri="{FF2B5EF4-FFF2-40B4-BE49-F238E27FC236}">
                  <a16:creationId xmlns:a16="http://schemas.microsoft.com/office/drawing/2014/main" id="{DAAD1D5E-D30F-9D1F-85F2-92F05FD20FB4}"/>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9D4B1658-E9DE-649D-9192-72A6925D3A6C}"/>
              </a:ext>
            </a:extLst>
          </p:cNvPr>
          <p:cNvGrpSpPr/>
          <p:nvPr/>
        </p:nvGrpSpPr>
        <p:grpSpPr>
          <a:xfrm>
            <a:off x="8224533" y="4971253"/>
            <a:ext cx="274320" cy="274320"/>
            <a:chOff x="9827154" y="4299018"/>
            <a:chExt cx="457200" cy="457200"/>
          </a:xfrm>
        </p:grpSpPr>
        <p:sp>
          <p:nvSpPr>
            <p:cNvPr id="55" name="Oval 54">
              <a:extLst>
                <a:ext uri="{FF2B5EF4-FFF2-40B4-BE49-F238E27FC236}">
                  <a16:creationId xmlns:a16="http://schemas.microsoft.com/office/drawing/2014/main" id="{242E6550-E09F-6D0E-6A7E-25197802823D}"/>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Curved Connector 26">
              <a:extLst>
                <a:ext uri="{FF2B5EF4-FFF2-40B4-BE49-F238E27FC236}">
                  <a16:creationId xmlns:a16="http://schemas.microsoft.com/office/drawing/2014/main" id="{AB92583B-8B0C-A522-2EC0-BBD930193B0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60D55F5-8313-69E0-7E6C-F64EEBEA5930}"/>
              </a:ext>
            </a:extLst>
          </p:cNvPr>
          <p:cNvGrpSpPr/>
          <p:nvPr/>
        </p:nvGrpSpPr>
        <p:grpSpPr>
          <a:xfrm>
            <a:off x="8225177" y="5308596"/>
            <a:ext cx="274320" cy="274320"/>
            <a:chOff x="9827154" y="4299018"/>
            <a:chExt cx="457200" cy="457200"/>
          </a:xfrm>
        </p:grpSpPr>
        <p:sp>
          <p:nvSpPr>
            <p:cNvPr id="58" name="Oval 57">
              <a:extLst>
                <a:ext uri="{FF2B5EF4-FFF2-40B4-BE49-F238E27FC236}">
                  <a16:creationId xmlns:a16="http://schemas.microsoft.com/office/drawing/2014/main" id="{A6343701-A6C2-8B01-EABC-C3D1AF63085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urved Connector 29">
              <a:extLst>
                <a:ext uri="{FF2B5EF4-FFF2-40B4-BE49-F238E27FC236}">
                  <a16:creationId xmlns:a16="http://schemas.microsoft.com/office/drawing/2014/main" id="{46931482-0902-AC4C-6A48-6EAFD285DC8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BF3C268E-B786-A0E4-06F1-863E32C1C9D3}"/>
              </a:ext>
            </a:extLst>
          </p:cNvPr>
          <p:cNvSpPr/>
          <p:nvPr/>
        </p:nvSpPr>
        <p:spPr>
          <a:xfrm>
            <a:off x="7427065" y="5730320"/>
            <a:ext cx="1943186" cy="707886"/>
          </a:xfrm>
          <a:prstGeom prst="rect">
            <a:avLst/>
          </a:prstGeom>
        </p:spPr>
        <p:txBody>
          <a:bodyPr wrap="square">
            <a:spAutoFit/>
          </a:bodyPr>
          <a:lstStyle/>
          <a:p>
            <a:pPr algn="ctr"/>
            <a:r>
              <a:rPr lang="en-US" sz="2000" dirty="0"/>
              <a:t>DUT</a:t>
            </a:r>
          </a:p>
          <a:p>
            <a:pPr algn="ctr"/>
            <a:r>
              <a:rPr lang="en-US" sz="2000" dirty="0"/>
              <a:t>(i.e. Server, DPU)</a:t>
            </a:r>
          </a:p>
        </p:txBody>
      </p:sp>
      <p:cxnSp>
        <p:nvCxnSpPr>
          <p:cNvPr id="110" name="Straight Arrow Connector 109">
            <a:extLst>
              <a:ext uri="{FF2B5EF4-FFF2-40B4-BE49-F238E27FC236}">
                <a16:creationId xmlns:a16="http://schemas.microsoft.com/office/drawing/2014/main" id="{CFDD1A5C-8F1B-78A5-B30E-5B329A3CA0FF}"/>
              </a:ext>
            </a:extLst>
          </p:cNvPr>
          <p:cNvCxnSpPr/>
          <p:nvPr/>
        </p:nvCxnSpPr>
        <p:spPr>
          <a:xfrm>
            <a:off x="3157233" y="4455052"/>
            <a:ext cx="5029200" cy="0"/>
          </a:xfrm>
          <a:prstGeom prst="straightConnector1">
            <a:avLst/>
          </a:prstGeom>
          <a:ln w="762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A71AEE-0313-567C-1849-B22566169FFD}"/>
              </a:ext>
            </a:extLst>
          </p:cNvPr>
          <p:cNvCxnSpPr>
            <a:cxnSpLocks/>
          </p:cNvCxnSpPr>
          <p:nvPr/>
        </p:nvCxnSpPr>
        <p:spPr>
          <a:xfrm>
            <a:off x="3164185" y="4543840"/>
            <a:ext cx="5029200" cy="235823"/>
          </a:xfrm>
          <a:prstGeom prst="straightConnector1">
            <a:avLst/>
          </a:prstGeom>
          <a:ln w="762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A86C61B-FF2A-7A2F-2EA5-869DEE6F7D89}"/>
              </a:ext>
            </a:extLst>
          </p:cNvPr>
          <p:cNvCxnSpPr>
            <a:cxnSpLocks/>
          </p:cNvCxnSpPr>
          <p:nvPr/>
        </p:nvCxnSpPr>
        <p:spPr>
          <a:xfrm>
            <a:off x="3157233" y="4551063"/>
            <a:ext cx="5036152" cy="552510"/>
          </a:xfrm>
          <a:prstGeom prst="straightConnector1">
            <a:avLst/>
          </a:prstGeom>
          <a:ln w="762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2118BDD-D589-15AD-9ECE-5B8976432353}"/>
              </a:ext>
            </a:extLst>
          </p:cNvPr>
          <p:cNvCxnSpPr>
            <a:cxnSpLocks/>
            <a:endCxn id="58" idx="2"/>
          </p:cNvCxnSpPr>
          <p:nvPr/>
        </p:nvCxnSpPr>
        <p:spPr>
          <a:xfrm>
            <a:off x="3164185" y="4551063"/>
            <a:ext cx="5060992" cy="894693"/>
          </a:xfrm>
          <a:prstGeom prst="straightConnector1">
            <a:avLst/>
          </a:prstGeom>
          <a:ln w="762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C07F3AD4-B5AE-F318-D3B7-9041EC609651}"/>
              </a:ext>
            </a:extLst>
          </p:cNvPr>
          <p:cNvSpPr/>
          <p:nvPr/>
        </p:nvSpPr>
        <p:spPr>
          <a:xfrm>
            <a:off x="4914564" y="3669967"/>
            <a:ext cx="1444178" cy="523220"/>
          </a:xfrm>
          <a:prstGeom prst="rect">
            <a:avLst/>
          </a:prstGeom>
        </p:spPr>
        <p:txBody>
          <a:bodyPr wrap="none">
            <a:spAutoFit/>
          </a:bodyPr>
          <a:lstStyle/>
          <a:p>
            <a:pPr algn="ctr"/>
            <a:r>
              <a:rPr lang="en-US" sz="2800" dirty="0"/>
              <a:t>Network</a:t>
            </a:r>
          </a:p>
        </p:txBody>
      </p:sp>
    </p:spTree>
    <p:extLst>
      <p:ext uri="{BB962C8B-B14F-4D97-AF65-F5344CB8AC3E}">
        <p14:creationId xmlns:p14="http://schemas.microsoft.com/office/powerpoint/2010/main" val="328691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3C98CE6-6B85-C7AB-EA16-FD0044F03BCC}"/>
              </a:ext>
            </a:extLst>
          </p:cNvPr>
          <p:cNvCxnSpPr>
            <a:cxnSpLocks/>
          </p:cNvCxnSpPr>
          <p:nvPr/>
        </p:nvCxnSpPr>
        <p:spPr>
          <a:xfrm>
            <a:off x="4875384" y="3520033"/>
            <a:ext cx="626056" cy="281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1170F0-0297-0C99-7047-930108936EE5}"/>
              </a:ext>
            </a:extLst>
          </p:cNvPr>
          <p:cNvCxnSpPr>
            <a:cxnSpLocks/>
          </p:cNvCxnSpPr>
          <p:nvPr/>
        </p:nvCxnSpPr>
        <p:spPr>
          <a:xfrm flipH="1">
            <a:off x="2850181" y="3512680"/>
            <a:ext cx="64008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Cloud 51">
            <a:extLst>
              <a:ext uri="{FF2B5EF4-FFF2-40B4-BE49-F238E27FC236}">
                <a16:creationId xmlns:a16="http://schemas.microsoft.com/office/drawing/2014/main" id="{806F1CC8-D883-6252-56D2-6CCA0018E4F8}"/>
              </a:ext>
            </a:extLst>
          </p:cNvPr>
          <p:cNvSpPr/>
          <p:nvPr/>
        </p:nvSpPr>
        <p:spPr>
          <a:xfrm>
            <a:off x="3198298" y="3070027"/>
            <a:ext cx="1990478"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Ethernet</a:t>
            </a:r>
          </a:p>
        </p:txBody>
      </p:sp>
      <p:sp>
        <p:nvSpPr>
          <p:cNvPr id="2063" name="Rectangle: Rounded Corners 37">
            <a:extLst>
              <a:ext uri="{FF2B5EF4-FFF2-40B4-BE49-F238E27FC236}">
                <a16:creationId xmlns:a16="http://schemas.microsoft.com/office/drawing/2014/main" id="{6C5DB27D-9256-25E5-3C73-2C25E40CE179}"/>
              </a:ext>
            </a:extLst>
          </p:cNvPr>
          <p:cNvSpPr/>
          <p:nvPr/>
        </p:nvSpPr>
        <p:spPr>
          <a:xfrm>
            <a:off x="1258945" y="2425680"/>
            <a:ext cx="1591236" cy="1846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64" name="Rectangle 2063">
            <a:extLst>
              <a:ext uri="{FF2B5EF4-FFF2-40B4-BE49-F238E27FC236}">
                <a16:creationId xmlns:a16="http://schemas.microsoft.com/office/drawing/2014/main" id="{C423186A-B44D-5C7E-E11D-9C2E9503FA1C}"/>
              </a:ext>
            </a:extLst>
          </p:cNvPr>
          <p:cNvSpPr/>
          <p:nvPr/>
        </p:nvSpPr>
        <p:spPr>
          <a:xfrm>
            <a:off x="1378589" y="3941410"/>
            <a:ext cx="1344792" cy="400110"/>
          </a:xfrm>
          <a:prstGeom prst="rect">
            <a:avLst/>
          </a:prstGeom>
        </p:spPr>
        <p:txBody>
          <a:bodyPr wrap="none">
            <a:spAutoFit/>
          </a:bodyPr>
          <a:lstStyle/>
          <a:p>
            <a:pPr algn="ctr"/>
            <a:r>
              <a:rPr lang="en-US" sz="2000" b="1" dirty="0"/>
              <a:t>Host Client</a:t>
            </a:r>
          </a:p>
        </p:txBody>
      </p:sp>
      <p:sp>
        <p:nvSpPr>
          <p:cNvPr id="2065" name="Rectangle: Rounded Corners 37">
            <a:extLst>
              <a:ext uri="{FF2B5EF4-FFF2-40B4-BE49-F238E27FC236}">
                <a16:creationId xmlns:a16="http://schemas.microsoft.com/office/drawing/2014/main" id="{69F6F7D2-F2DE-2B62-2D9A-1C252B833BBD}"/>
              </a:ext>
            </a:extLst>
          </p:cNvPr>
          <p:cNvSpPr/>
          <p:nvPr/>
        </p:nvSpPr>
        <p:spPr>
          <a:xfrm>
            <a:off x="1322021" y="3337698"/>
            <a:ext cx="1445243"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66" name="Rectangle 2065">
            <a:extLst>
              <a:ext uri="{FF2B5EF4-FFF2-40B4-BE49-F238E27FC236}">
                <a16:creationId xmlns:a16="http://schemas.microsoft.com/office/drawing/2014/main" id="{6A46092F-0259-B295-2BDE-F37DD611C008}"/>
              </a:ext>
            </a:extLst>
          </p:cNvPr>
          <p:cNvSpPr/>
          <p:nvPr/>
        </p:nvSpPr>
        <p:spPr>
          <a:xfrm>
            <a:off x="1646381" y="3258373"/>
            <a:ext cx="771172" cy="400110"/>
          </a:xfrm>
          <a:prstGeom prst="rect">
            <a:avLst/>
          </a:prstGeom>
        </p:spPr>
        <p:txBody>
          <a:bodyPr wrap="none">
            <a:spAutoFit/>
          </a:bodyPr>
          <a:lstStyle/>
          <a:p>
            <a:pPr algn="ctr"/>
            <a:r>
              <a:rPr lang="en-US" sz="2000" dirty="0"/>
              <a:t>Cores</a:t>
            </a:r>
          </a:p>
        </p:txBody>
      </p:sp>
      <p:cxnSp>
        <p:nvCxnSpPr>
          <p:cNvPr id="2067" name="Straight Arrow Connector 2066">
            <a:extLst>
              <a:ext uri="{FF2B5EF4-FFF2-40B4-BE49-F238E27FC236}">
                <a16:creationId xmlns:a16="http://schemas.microsoft.com/office/drawing/2014/main" id="{E4D49903-A35B-DB85-91C4-B600B9C3E145}"/>
              </a:ext>
            </a:extLst>
          </p:cNvPr>
          <p:cNvCxnSpPr>
            <a:cxnSpLocks/>
          </p:cNvCxnSpPr>
          <p:nvPr/>
        </p:nvCxnSpPr>
        <p:spPr>
          <a:xfrm>
            <a:off x="2040645" y="2854630"/>
            <a:ext cx="0" cy="483068"/>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68" name="TextBox 2">
            <a:extLst>
              <a:ext uri="{FF2B5EF4-FFF2-40B4-BE49-F238E27FC236}">
                <a16:creationId xmlns:a16="http://schemas.microsoft.com/office/drawing/2014/main" id="{567C07E0-F4C6-E2E7-2498-940CECED9B70}"/>
              </a:ext>
            </a:extLst>
          </p:cNvPr>
          <p:cNvSpPr txBox="1"/>
          <p:nvPr/>
        </p:nvSpPr>
        <p:spPr>
          <a:xfrm>
            <a:off x="1489005" y="2449803"/>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2069" name="Group 2068">
            <a:extLst>
              <a:ext uri="{FF2B5EF4-FFF2-40B4-BE49-F238E27FC236}">
                <a16:creationId xmlns:a16="http://schemas.microsoft.com/office/drawing/2014/main" id="{8F7CE775-CCAC-B96E-9489-581CFBBBDEAB}"/>
              </a:ext>
            </a:extLst>
          </p:cNvPr>
          <p:cNvGrpSpPr/>
          <p:nvPr/>
        </p:nvGrpSpPr>
        <p:grpSpPr>
          <a:xfrm>
            <a:off x="1399133" y="3624250"/>
            <a:ext cx="274320" cy="274320"/>
            <a:chOff x="9827154" y="4299018"/>
            <a:chExt cx="457200" cy="457200"/>
          </a:xfrm>
        </p:grpSpPr>
        <p:sp>
          <p:nvSpPr>
            <p:cNvPr id="2070" name="Oval 2069">
              <a:extLst>
                <a:ext uri="{FF2B5EF4-FFF2-40B4-BE49-F238E27FC236}">
                  <a16:creationId xmlns:a16="http://schemas.microsoft.com/office/drawing/2014/main" id="{8DAED315-A7A9-7D0D-EF01-523D00116E0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1" name="Curved Connector 2070">
              <a:extLst>
                <a:ext uri="{FF2B5EF4-FFF2-40B4-BE49-F238E27FC236}">
                  <a16:creationId xmlns:a16="http://schemas.microsoft.com/office/drawing/2014/main" id="{D96449B1-C775-7FFC-3072-7A98DD167510}"/>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072" name="Group 2071">
            <a:extLst>
              <a:ext uri="{FF2B5EF4-FFF2-40B4-BE49-F238E27FC236}">
                <a16:creationId xmlns:a16="http://schemas.microsoft.com/office/drawing/2014/main" id="{4D5A88AF-6BB2-14B2-2D13-7D957B4CD351}"/>
              </a:ext>
            </a:extLst>
          </p:cNvPr>
          <p:cNvGrpSpPr/>
          <p:nvPr/>
        </p:nvGrpSpPr>
        <p:grpSpPr>
          <a:xfrm>
            <a:off x="1736476" y="3632750"/>
            <a:ext cx="274320" cy="274320"/>
            <a:chOff x="9827154" y="4299018"/>
            <a:chExt cx="457200" cy="457200"/>
          </a:xfrm>
        </p:grpSpPr>
        <p:sp>
          <p:nvSpPr>
            <p:cNvPr id="2073" name="Oval 2072">
              <a:extLst>
                <a:ext uri="{FF2B5EF4-FFF2-40B4-BE49-F238E27FC236}">
                  <a16:creationId xmlns:a16="http://schemas.microsoft.com/office/drawing/2014/main" id="{1239F323-55E0-3BFD-63E7-C6F51D90495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4" name="Curved Connector 2073">
              <a:extLst>
                <a:ext uri="{FF2B5EF4-FFF2-40B4-BE49-F238E27FC236}">
                  <a16:creationId xmlns:a16="http://schemas.microsoft.com/office/drawing/2014/main" id="{36560F87-CF98-5E27-D307-5339FE7DECE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075" name="Group 2074">
            <a:extLst>
              <a:ext uri="{FF2B5EF4-FFF2-40B4-BE49-F238E27FC236}">
                <a16:creationId xmlns:a16="http://schemas.microsoft.com/office/drawing/2014/main" id="{6F6E021F-1DAC-C44E-C1F0-721A5DF7D529}"/>
              </a:ext>
            </a:extLst>
          </p:cNvPr>
          <p:cNvGrpSpPr/>
          <p:nvPr/>
        </p:nvGrpSpPr>
        <p:grpSpPr>
          <a:xfrm>
            <a:off x="2053470" y="3635815"/>
            <a:ext cx="274320" cy="274320"/>
            <a:chOff x="9827154" y="4299018"/>
            <a:chExt cx="457200" cy="457200"/>
          </a:xfrm>
        </p:grpSpPr>
        <p:sp>
          <p:nvSpPr>
            <p:cNvPr id="2076" name="Oval 2075">
              <a:extLst>
                <a:ext uri="{FF2B5EF4-FFF2-40B4-BE49-F238E27FC236}">
                  <a16:creationId xmlns:a16="http://schemas.microsoft.com/office/drawing/2014/main" id="{C93303F8-1C30-CD56-F80F-CAD897933B5B}"/>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Curved Connector 2076">
              <a:extLst>
                <a:ext uri="{FF2B5EF4-FFF2-40B4-BE49-F238E27FC236}">
                  <a16:creationId xmlns:a16="http://schemas.microsoft.com/office/drawing/2014/main" id="{F2744C3F-243C-6453-C13C-938F72BB4F0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078" name="Group 2077">
            <a:extLst>
              <a:ext uri="{FF2B5EF4-FFF2-40B4-BE49-F238E27FC236}">
                <a16:creationId xmlns:a16="http://schemas.microsoft.com/office/drawing/2014/main" id="{E53C1100-895B-D1C3-0A33-B87400040EFC}"/>
              </a:ext>
            </a:extLst>
          </p:cNvPr>
          <p:cNvGrpSpPr/>
          <p:nvPr/>
        </p:nvGrpSpPr>
        <p:grpSpPr>
          <a:xfrm>
            <a:off x="2390813" y="3635171"/>
            <a:ext cx="274320" cy="274320"/>
            <a:chOff x="9827154" y="4299018"/>
            <a:chExt cx="457200" cy="457200"/>
          </a:xfrm>
        </p:grpSpPr>
        <p:sp>
          <p:nvSpPr>
            <p:cNvPr id="2079" name="Oval 2078">
              <a:extLst>
                <a:ext uri="{FF2B5EF4-FFF2-40B4-BE49-F238E27FC236}">
                  <a16:creationId xmlns:a16="http://schemas.microsoft.com/office/drawing/2014/main" id="{86CBD366-3AFC-F211-AA07-09B5B259E95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0" name="Curved Connector 2079">
              <a:extLst>
                <a:ext uri="{FF2B5EF4-FFF2-40B4-BE49-F238E27FC236}">
                  <a16:creationId xmlns:a16="http://schemas.microsoft.com/office/drawing/2014/main" id="{45BE911D-75A9-1D66-C789-C7B3DFFC82C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081" name="Rectangle: Rounded Corners 37">
            <a:extLst>
              <a:ext uri="{FF2B5EF4-FFF2-40B4-BE49-F238E27FC236}">
                <a16:creationId xmlns:a16="http://schemas.microsoft.com/office/drawing/2014/main" id="{86E8475C-4996-632B-A140-96534C4CA182}"/>
              </a:ext>
            </a:extLst>
          </p:cNvPr>
          <p:cNvSpPr/>
          <p:nvPr/>
        </p:nvSpPr>
        <p:spPr>
          <a:xfrm>
            <a:off x="6475519" y="2893621"/>
            <a:ext cx="4711920" cy="2015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82" name="Rounded Rectangle 2081">
            <a:extLst>
              <a:ext uri="{FF2B5EF4-FFF2-40B4-BE49-F238E27FC236}">
                <a16:creationId xmlns:a16="http://schemas.microsoft.com/office/drawing/2014/main" id="{BB9D5014-5CD3-6E2D-B989-1F8327E21828}"/>
              </a:ext>
            </a:extLst>
          </p:cNvPr>
          <p:cNvSpPr/>
          <p:nvPr/>
        </p:nvSpPr>
        <p:spPr>
          <a:xfrm>
            <a:off x="6753279" y="3448381"/>
            <a:ext cx="1837128" cy="10106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3" name="Rectangle 2082">
            <a:extLst>
              <a:ext uri="{FF2B5EF4-FFF2-40B4-BE49-F238E27FC236}">
                <a16:creationId xmlns:a16="http://schemas.microsoft.com/office/drawing/2014/main" id="{1BF35343-B4F5-5472-A119-D143B1E56FB6}"/>
              </a:ext>
            </a:extLst>
          </p:cNvPr>
          <p:cNvSpPr/>
          <p:nvPr/>
        </p:nvSpPr>
        <p:spPr>
          <a:xfrm>
            <a:off x="6436246" y="2895808"/>
            <a:ext cx="2242922" cy="461665"/>
          </a:xfrm>
          <a:prstGeom prst="rect">
            <a:avLst/>
          </a:prstGeom>
        </p:spPr>
        <p:txBody>
          <a:bodyPr wrap="none">
            <a:spAutoFit/>
          </a:bodyPr>
          <a:lstStyle/>
          <a:p>
            <a:pPr algn="ctr"/>
            <a:r>
              <a:rPr lang="en-US" sz="2400" b="1" dirty="0"/>
              <a:t>BlueField-2 DPU</a:t>
            </a:r>
            <a:endParaRPr lang="en-US" sz="2000" b="1" dirty="0"/>
          </a:p>
        </p:txBody>
      </p:sp>
      <p:sp>
        <p:nvSpPr>
          <p:cNvPr id="2084" name="TextBox 2">
            <a:extLst>
              <a:ext uri="{FF2B5EF4-FFF2-40B4-BE49-F238E27FC236}">
                <a16:creationId xmlns:a16="http://schemas.microsoft.com/office/drawing/2014/main" id="{9E46F268-0773-95D4-7B80-C7EB8364E5B4}"/>
              </a:ext>
            </a:extLst>
          </p:cNvPr>
          <p:cNvSpPr txBox="1"/>
          <p:nvPr/>
        </p:nvSpPr>
        <p:spPr>
          <a:xfrm>
            <a:off x="6578216" y="4081915"/>
            <a:ext cx="16861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ConnectX-6</a:t>
            </a:r>
          </a:p>
        </p:txBody>
      </p:sp>
      <p:sp>
        <p:nvSpPr>
          <p:cNvPr id="2085" name="TextBox 2">
            <a:extLst>
              <a:ext uri="{FF2B5EF4-FFF2-40B4-BE49-F238E27FC236}">
                <a16:creationId xmlns:a16="http://schemas.microsoft.com/office/drawing/2014/main" id="{6F6F51A7-9AC6-F8CE-E215-496E9692E483}"/>
              </a:ext>
            </a:extLst>
          </p:cNvPr>
          <p:cNvSpPr txBox="1"/>
          <p:nvPr/>
        </p:nvSpPr>
        <p:spPr>
          <a:xfrm>
            <a:off x="6810697" y="3541635"/>
            <a:ext cx="1686130" cy="442674"/>
          </a:xfrm>
          <a:prstGeom prst="roundRect">
            <a:avLst/>
          </a:prstGeom>
          <a:solidFill>
            <a:schemeClr val="tx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RDMA</a:t>
            </a:r>
          </a:p>
        </p:txBody>
      </p:sp>
      <p:cxnSp>
        <p:nvCxnSpPr>
          <p:cNvPr id="2086" name="Straight Arrow Connector 2085">
            <a:extLst>
              <a:ext uri="{FF2B5EF4-FFF2-40B4-BE49-F238E27FC236}">
                <a16:creationId xmlns:a16="http://schemas.microsoft.com/office/drawing/2014/main" id="{1803B7EB-04F1-F5BB-4AE3-C806C0D6BBC8}"/>
              </a:ext>
            </a:extLst>
          </p:cNvPr>
          <p:cNvCxnSpPr/>
          <p:nvPr/>
        </p:nvCxnSpPr>
        <p:spPr>
          <a:xfrm flipH="1">
            <a:off x="6296078" y="3629684"/>
            <a:ext cx="457200"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87" name="Straight Arrow Connector 2086">
            <a:extLst>
              <a:ext uri="{FF2B5EF4-FFF2-40B4-BE49-F238E27FC236}">
                <a16:creationId xmlns:a16="http://schemas.microsoft.com/office/drawing/2014/main" id="{0B502C87-7A84-5C09-6218-22C10FB060EB}"/>
              </a:ext>
            </a:extLst>
          </p:cNvPr>
          <p:cNvCxnSpPr/>
          <p:nvPr/>
        </p:nvCxnSpPr>
        <p:spPr>
          <a:xfrm flipH="1">
            <a:off x="6296078" y="4207872"/>
            <a:ext cx="457200"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88" name="TextBox 2">
            <a:extLst>
              <a:ext uri="{FF2B5EF4-FFF2-40B4-BE49-F238E27FC236}">
                <a16:creationId xmlns:a16="http://schemas.microsoft.com/office/drawing/2014/main" id="{C065AD28-B29C-2F7F-8B4A-BE2C888BE005}"/>
              </a:ext>
            </a:extLst>
          </p:cNvPr>
          <p:cNvSpPr txBox="1"/>
          <p:nvPr/>
        </p:nvSpPr>
        <p:spPr>
          <a:xfrm rot="16200000">
            <a:off x="5550710" y="3138092"/>
            <a:ext cx="684826"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1</a:t>
            </a:r>
          </a:p>
        </p:txBody>
      </p:sp>
      <p:sp>
        <p:nvSpPr>
          <p:cNvPr id="2089" name="TextBox 2">
            <a:extLst>
              <a:ext uri="{FF2B5EF4-FFF2-40B4-BE49-F238E27FC236}">
                <a16:creationId xmlns:a16="http://schemas.microsoft.com/office/drawing/2014/main" id="{640633E1-CB02-66B9-8F98-C7B7D0427AC0}"/>
              </a:ext>
            </a:extLst>
          </p:cNvPr>
          <p:cNvSpPr txBox="1"/>
          <p:nvPr/>
        </p:nvSpPr>
        <p:spPr>
          <a:xfrm rot="16200000">
            <a:off x="5561220" y="3854651"/>
            <a:ext cx="684827"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2</a:t>
            </a:r>
          </a:p>
        </p:txBody>
      </p:sp>
      <p:sp>
        <p:nvSpPr>
          <p:cNvPr id="2090" name="TextBox 2">
            <a:extLst>
              <a:ext uri="{FF2B5EF4-FFF2-40B4-BE49-F238E27FC236}">
                <a16:creationId xmlns:a16="http://schemas.microsoft.com/office/drawing/2014/main" id="{10F3A2AB-1A5D-C471-7847-4482CAD3C16A}"/>
              </a:ext>
            </a:extLst>
          </p:cNvPr>
          <p:cNvSpPr txBox="1"/>
          <p:nvPr/>
        </p:nvSpPr>
        <p:spPr>
          <a:xfrm rot="16200000">
            <a:off x="7992850" y="3675651"/>
            <a:ext cx="1680638" cy="442674"/>
          </a:xfrm>
          <a:prstGeom prst="roundRect">
            <a:avLst/>
          </a:prstGeom>
          <a:solidFill>
            <a:srgbClr val="0070C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PCIe Switch</a:t>
            </a:r>
          </a:p>
        </p:txBody>
      </p:sp>
      <p:cxnSp>
        <p:nvCxnSpPr>
          <p:cNvPr id="2091" name="Straight Arrow Connector 2090">
            <a:extLst>
              <a:ext uri="{FF2B5EF4-FFF2-40B4-BE49-F238E27FC236}">
                <a16:creationId xmlns:a16="http://schemas.microsoft.com/office/drawing/2014/main" id="{2A032DA8-714B-59BF-D39E-9493857866C7}"/>
              </a:ext>
            </a:extLst>
          </p:cNvPr>
          <p:cNvCxnSpPr>
            <a:cxnSpLocks/>
          </p:cNvCxnSpPr>
          <p:nvPr/>
        </p:nvCxnSpPr>
        <p:spPr>
          <a:xfrm flipH="1">
            <a:off x="9055670" y="4207872"/>
            <a:ext cx="457200" cy="0"/>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92" name="Rectangle: Rounded Corners 37">
            <a:extLst>
              <a:ext uri="{FF2B5EF4-FFF2-40B4-BE49-F238E27FC236}">
                <a16:creationId xmlns:a16="http://schemas.microsoft.com/office/drawing/2014/main" id="{978146B2-587D-5B60-9F63-A2EE5B2C393D}"/>
              </a:ext>
            </a:extLst>
          </p:cNvPr>
          <p:cNvSpPr/>
          <p:nvPr/>
        </p:nvSpPr>
        <p:spPr>
          <a:xfrm>
            <a:off x="9503934" y="2976584"/>
            <a:ext cx="724829" cy="1837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093" name="Rectangle 2092">
            <a:extLst>
              <a:ext uri="{FF2B5EF4-FFF2-40B4-BE49-F238E27FC236}">
                <a16:creationId xmlns:a16="http://schemas.microsoft.com/office/drawing/2014/main" id="{7E10A10E-F990-60CA-270E-5B79B9758CF5}"/>
              </a:ext>
            </a:extLst>
          </p:cNvPr>
          <p:cNvSpPr/>
          <p:nvPr/>
        </p:nvSpPr>
        <p:spPr>
          <a:xfrm>
            <a:off x="9435325" y="2935646"/>
            <a:ext cx="899248" cy="646331"/>
          </a:xfrm>
          <a:prstGeom prst="rect">
            <a:avLst/>
          </a:prstGeom>
        </p:spPr>
        <p:txBody>
          <a:bodyPr wrap="square">
            <a:spAutoFit/>
          </a:bodyPr>
          <a:lstStyle/>
          <a:p>
            <a:pPr algn="ctr"/>
            <a:r>
              <a:rPr lang="en-US" dirty="0"/>
              <a:t>Arm Cores</a:t>
            </a:r>
          </a:p>
        </p:txBody>
      </p:sp>
      <p:cxnSp>
        <p:nvCxnSpPr>
          <p:cNvPr id="2094" name="Straight Arrow Connector 2093">
            <a:extLst>
              <a:ext uri="{FF2B5EF4-FFF2-40B4-BE49-F238E27FC236}">
                <a16:creationId xmlns:a16="http://schemas.microsoft.com/office/drawing/2014/main" id="{56AC35F4-AF93-D001-1AE4-9A9778F343B3}"/>
              </a:ext>
            </a:extLst>
          </p:cNvPr>
          <p:cNvCxnSpPr>
            <a:cxnSpLocks/>
          </p:cNvCxnSpPr>
          <p:nvPr/>
        </p:nvCxnSpPr>
        <p:spPr>
          <a:xfrm flipH="1">
            <a:off x="10234356" y="3925980"/>
            <a:ext cx="457200" cy="0"/>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95" name="TextBox 2">
            <a:extLst>
              <a:ext uri="{FF2B5EF4-FFF2-40B4-BE49-F238E27FC236}">
                <a16:creationId xmlns:a16="http://schemas.microsoft.com/office/drawing/2014/main" id="{D4E142AF-EBEF-654A-6C57-26CB3016944B}"/>
              </a:ext>
            </a:extLst>
          </p:cNvPr>
          <p:cNvSpPr txBox="1"/>
          <p:nvPr/>
        </p:nvSpPr>
        <p:spPr>
          <a:xfrm rot="16200000">
            <a:off x="10302590" y="3707267"/>
            <a:ext cx="11953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cxnSp>
        <p:nvCxnSpPr>
          <p:cNvPr id="2096" name="Elbow Connector 2095">
            <a:extLst>
              <a:ext uri="{FF2B5EF4-FFF2-40B4-BE49-F238E27FC236}">
                <a16:creationId xmlns:a16="http://schemas.microsoft.com/office/drawing/2014/main" id="{AF4F4B29-5D43-DD41-F2A5-BEC0BA42E054}"/>
              </a:ext>
            </a:extLst>
          </p:cNvPr>
          <p:cNvCxnSpPr/>
          <p:nvPr/>
        </p:nvCxnSpPr>
        <p:spPr>
          <a:xfrm rot="5400000" flipH="1" flipV="1">
            <a:off x="8867713" y="2829206"/>
            <a:ext cx="731520" cy="365760"/>
          </a:xfrm>
          <a:prstGeom prst="bentConnector3">
            <a:avLst>
              <a:gd name="adj1" fmla="val 97"/>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97" name="Group 2096">
            <a:extLst>
              <a:ext uri="{FF2B5EF4-FFF2-40B4-BE49-F238E27FC236}">
                <a16:creationId xmlns:a16="http://schemas.microsoft.com/office/drawing/2014/main" id="{8DF762EA-C50E-D55F-2B21-D13C2B3F0E57}"/>
              </a:ext>
            </a:extLst>
          </p:cNvPr>
          <p:cNvGrpSpPr/>
          <p:nvPr/>
        </p:nvGrpSpPr>
        <p:grpSpPr>
          <a:xfrm>
            <a:off x="9569547" y="3527151"/>
            <a:ext cx="274320" cy="274320"/>
            <a:chOff x="9827154" y="4299018"/>
            <a:chExt cx="457200" cy="457200"/>
          </a:xfrm>
        </p:grpSpPr>
        <p:sp>
          <p:nvSpPr>
            <p:cNvPr id="2098" name="Oval 2097">
              <a:extLst>
                <a:ext uri="{FF2B5EF4-FFF2-40B4-BE49-F238E27FC236}">
                  <a16:creationId xmlns:a16="http://schemas.microsoft.com/office/drawing/2014/main" id="{64C58C65-8BC6-F1A8-E482-94F784D54A45}"/>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9" name="Curved Connector 2098">
              <a:extLst>
                <a:ext uri="{FF2B5EF4-FFF2-40B4-BE49-F238E27FC236}">
                  <a16:creationId xmlns:a16="http://schemas.microsoft.com/office/drawing/2014/main" id="{73B61644-496B-AC2B-C4CA-DE60F1E5F31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00" name="Group 2099">
            <a:extLst>
              <a:ext uri="{FF2B5EF4-FFF2-40B4-BE49-F238E27FC236}">
                <a16:creationId xmlns:a16="http://schemas.microsoft.com/office/drawing/2014/main" id="{8D359CEF-D734-64B3-9662-052365742037}"/>
              </a:ext>
            </a:extLst>
          </p:cNvPr>
          <p:cNvGrpSpPr/>
          <p:nvPr/>
        </p:nvGrpSpPr>
        <p:grpSpPr>
          <a:xfrm>
            <a:off x="9569547" y="3864210"/>
            <a:ext cx="274320" cy="274320"/>
            <a:chOff x="9827154" y="4299018"/>
            <a:chExt cx="457200" cy="457200"/>
          </a:xfrm>
        </p:grpSpPr>
        <p:sp>
          <p:nvSpPr>
            <p:cNvPr id="2101" name="Oval 2100">
              <a:extLst>
                <a:ext uri="{FF2B5EF4-FFF2-40B4-BE49-F238E27FC236}">
                  <a16:creationId xmlns:a16="http://schemas.microsoft.com/office/drawing/2014/main" id="{70C261A4-2565-3A15-9D78-9B77B9E9C7F3}"/>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2" name="Curved Connector 2101">
              <a:extLst>
                <a:ext uri="{FF2B5EF4-FFF2-40B4-BE49-F238E27FC236}">
                  <a16:creationId xmlns:a16="http://schemas.microsoft.com/office/drawing/2014/main" id="{83A30112-C564-55C0-7143-5DDA6B8BBB0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03" name="Group 2102">
            <a:extLst>
              <a:ext uri="{FF2B5EF4-FFF2-40B4-BE49-F238E27FC236}">
                <a16:creationId xmlns:a16="http://schemas.microsoft.com/office/drawing/2014/main" id="{CD4963DC-6BC2-2558-09AC-EC8C03B3EA2A}"/>
              </a:ext>
            </a:extLst>
          </p:cNvPr>
          <p:cNvGrpSpPr/>
          <p:nvPr/>
        </p:nvGrpSpPr>
        <p:grpSpPr>
          <a:xfrm>
            <a:off x="9569561" y="4182421"/>
            <a:ext cx="274320" cy="274320"/>
            <a:chOff x="9827154" y="4299018"/>
            <a:chExt cx="457200" cy="457200"/>
          </a:xfrm>
        </p:grpSpPr>
        <p:sp>
          <p:nvSpPr>
            <p:cNvPr id="2104" name="Oval 2103">
              <a:extLst>
                <a:ext uri="{FF2B5EF4-FFF2-40B4-BE49-F238E27FC236}">
                  <a16:creationId xmlns:a16="http://schemas.microsoft.com/office/drawing/2014/main" id="{8894F3BA-479C-1C63-CE6B-92F34CFA215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5" name="Curved Connector 2104">
              <a:extLst>
                <a:ext uri="{FF2B5EF4-FFF2-40B4-BE49-F238E27FC236}">
                  <a16:creationId xmlns:a16="http://schemas.microsoft.com/office/drawing/2014/main" id="{2FD22C51-81AC-AD30-452A-8945E462779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06" name="Group 2105">
            <a:extLst>
              <a:ext uri="{FF2B5EF4-FFF2-40B4-BE49-F238E27FC236}">
                <a16:creationId xmlns:a16="http://schemas.microsoft.com/office/drawing/2014/main" id="{6499DADC-630F-DB36-4E9B-CCA970C96AAD}"/>
              </a:ext>
            </a:extLst>
          </p:cNvPr>
          <p:cNvGrpSpPr/>
          <p:nvPr/>
        </p:nvGrpSpPr>
        <p:grpSpPr>
          <a:xfrm>
            <a:off x="9569547" y="4506738"/>
            <a:ext cx="274320" cy="274320"/>
            <a:chOff x="9827154" y="4299018"/>
            <a:chExt cx="457200" cy="457200"/>
          </a:xfrm>
        </p:grpSpPr>
        <p:sp>
          <p:nvSpPr>
            <p:cNvPr id="2107" name="Oval 2106">
              <a:extLst>
                <a:ext uri="{FF2B5EF4-FFF2-40B4-BE49-F238E27FC236}">
                  <a16:creationId xmlns:a16="http://schemas.microsoft.com/office/drawing/2014/main" id="{D17C078C-F2E6-0280-19EC-207AEDC7B36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8" name="Curved Connector 2107">
              <a:extLst>
                <a:ext uri="{FF2B5EF4-FFF2-40B4-BE49-F238E27FC236}">
                  <a16:creationId xmlns:a16="http://schemas.microsoft.com/office/drawing/2014/main" id="{C0B44DF1-F678-5825-C67B-9E70128A76A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09" name="Group 2108">
            <a:extLst>
              <a:ext uri="{FF2B5EF4-FFF2-40B4-BE49-F238E27FC236}">
                <a16:creationId xmlns:a16="http://schemas.microsoft.com/office/drawing/2014/main" id="{59815E94-879A-9208-76B7-D4384E9B92A9}"/>
              </a:ext>
            </a:extLst>
          </p:cNvPr>
          <p:cNvGrpSpPr/>
          <p:nvPr/>
        </p:nvGrpSpPr>
        <p:grpSpPr>
          <a:xfrm>
            <a:off x="9906890" y="3526507"/>
            <a:ext cx="274320" cy="274320"/>
            <a:chOff x="9827154" y="4299018"/>
            <a:chExt cx="457200" cy="457200"/>
          </a:xfrm>
        </p:grpSpPr>
        <p:sp>
          <p:nvSpPr>
            <p:cNvPr id="2110" name="Oval 2109">
              <a:extLst>
                <a:ext uri="{FF2B5EF4-FFF2-40B4-BE49-F238E27FC236}">
                  <a16:creationId xmlns:a16="http://schemas.microsoft.com/office/drawing/2014/main" id="{918C6D1B-08CE-9200-FD11-EE888D1FB11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1" name="Curved Connector 2110">
              <a:extLst>
                <a:ext uri="{FF2B5EF4-FFF2-40B4-BE49-F238E27FC236}">
                  <a16:creationId xmlns:a16="http://schemas.microsoft.com/office/drawing/2014/main" id="{A879E05B-FEE1-9E35-492B-877B6B41FC14}"/>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12" name="Group 2111">
            <a:extLst>
              <a:ext uri="{FF2B5EF4-FFF2-40B4-BE49-F238E27FC236}">
                <a16:creationId xmlns:a16="http://schemas.microsoft.com/office/drawing/2014/main" id="{703CA38A-CC88-7BF4-3B29-BC3526BA7ADE}"/>
              </a:ext>
            </a:extLst>
          </p:cNvPr>
          <p:cNvGrpSpPr/>
          <p:nvPr/>
        </p:nvGrpSpPr>
        <p:grpSpPr>
          <a:xfrm>
            <a:off x="9906890" y="3863566"/>
            <a:ext cx="274320" cy="274320"/>
            <a:chOff x="9827154" y="4299018"/>
            <a:chExt cx="457200" cy="457200"/>
          </a:xfrm>
        </p:grpSpPr>
        <p:sp>
          <p:nvSpPr>
            <p:cNvPr id="2113" name="Oval 2112">
              <a:extLst>
                <a:ext uri="{FF2B5EF4-FFF2-40B4-BE49-F238E27FC236}">
                  <a16:creationId xmlns:a16="http://schemas.microsoft.com/office/drawing/2014/main" id="{40946495-2051-FA59-85FA-D640A056316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4" name="Curved Connector 2113">
              <a:extLst>
                <a:ext uri="{FF2B5EF4-FFF2-40B4-BE49-F238E27FC236}">
                  <a16:creationId xmlns:a16="http://schemas.microsoft.com/office/drawing/2014/main" id="{C44102BE-A987-9C7D-B583-6771EA32564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15" name="Group 2114">
            <a:extLst>
              <a:ext uri="{FF2B5EF4-FFF2-40B4-BE49-F238E27FC236}">
                <a16:creationId xmlns:a16="http://schemas.microsoft.com/office/drawing/2014/main" id="{43ED7B95-C726-0770-A9D0-6A038F6356DF}"/>
              </a:ext>
            </a:extLst>
          </p:cNvPr>
          <p:cNvGrpSpPr/>
          <p:nvPr/>
        </p:nvGrpSpPr>
        <p:grpSpPr>
          <a:xfrm>
            <a:off x="9906904" y="4181777"/>
            <a:ext cx="274320" cy="274320"/>
            <a:chOff x="9827154" y="4299018"/>
            <a:chExt cx="457200" cy="457200"/>
          </a:xfrm>
        </p:grpSpPr>
        <p:sp>
          <p:nvSpPr>
            <p:cNvPr id="2116" name="Oval 2115">
              <a:extLst>
                <a:ext uri="{FF2B5EF4-FFF2-40B4-BE49-F238E27FC236}">
                  <a16:creationId xmlns:a16="http://schemas.microsoft.com/office/drawing/2014/main" id="{49E65C0A-9AFE-37CA-910D-1C6131FD637D}"/>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7" name="Curved Connector 2116">
              <a:extLst>
                <a:ext uri="{FF2B5EF4-FFF2-40B4-BE49-F238E27FC236}">
                  <a16:creationId xmlns:a16="http://schemas.microsoft.com/office/drawing/2014/main" id="{7380316D-F43F-B06B-7EEB-EAB898E614F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18" name="Group 2117">
            <a:extLst>
              <a:ext uri="{FF2B5EF4-FFF2-40B4-BE49-F238E27FC236}">
                <a16:creationId xmlns:a16="http://schemas.microsoft.com/office/drawing/2014/main" id="{FB22CEE5-7CC9-4172-E518-3FB5D209013F}"/>
              </a:ext>
            </a:extLst>
          </p:cNvPr>
          <p:cNvGrpSpPr/>
          <p:nvPr/>
        </p:nvGrpSpPr>
        <p:grpSpPr>
          <a:xfrm>
            <a:off x="9906890" y="4506094"/>
            <a:ext cx="274320" cy="274320"/>
            <a:chOff x="9827154" y="4299018"/>
            <a:chExt cx="457200" cy="457200"/>
          </a:xfrm>
        </p:grpSpPr>
        <p:sp>
          <p:nvSpPr>
            <p:cNvPr id="2119" name="Oval 2118">
              <a:extLst>
                <a:ext uri="{FF2B5EF4-FFF2-40B4-BE49-F238E27FC236}">
                  <a16:creationId xmlns:a16="http://schemas.microsoft.com/office/drawing/2014/main" id="{8F63663F-7602-1605-E99C-7FAAA9D0A2C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0" name="Curved Connector 2119">
              <a:extLst>
                <a:ext uri="{FF2B5EF4-FFF2-40B4-BE49-F238E27FC236}">
                  <a16:creationId xmlns:a16="http://schemas.microsoft.com/office/drawing/2014/main" id="{2B8C0502-2A33-7E0E-0FBF-99D7D273BA6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121" name="Rectangle: Rounded Corners 37">
            <a:extLst>
              <a:ext uri="{FF2B5EF4-FFF2-40B4-BE49-F238E27FC236}">
                <a16:creationId xmlns:a16="http://schemas.microsoft.com/office/drawing/2014/main" id="{1EDF5B0C-71B0-5934-6A2F-7A58A83BB3A6}"/>
              </a:ext>
            </a:extLst>
          </p:cNvPr>
          <p:cNvSpPr/>
          <p:nvPr/>
        </p:nvSpPr>
        <p:spPr>
          <a:xfrm>
            <a:off x="7488396" y="1519910"/>
            <a:ext cx="3482703"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22" name="Rectangle 2121">
            <a:extLst>
              <a:ext uri="{FF2B5EF4-FFF2-40B4-BE49-F238E27FC236}">
                <a16:creationId xmlns:a16="http://schemas.microsoft.com/office/drawing/2014/main" id="{44958DA7-A76B-BB39-D0CC-8E0898AE2525}"/>
              </a:ext>
            </a:extLst>
          </p:cNvPr>
          <p:cNvSpPr/>
          <p:nvPr/>
        </p:nvSpPr>
        <p:spPr>
          <a:xfrm>
            <a:off x="7495245" y="2236983"/>
            <a:ext cx="1660584" cy="461665"/>
          </a:xfrm>
          <a:prstGeom prst="rect">
            <a:avLst/>
          </a:prstGeom>
        </p:spPr>
        <p:txBody>
          <a:bodyPr wrap="none">
            <a:spAutoFit/>
          </a:bodyPr>
          <a:lstStyle/>
          <a:p>
            <a:pPr algn="ctr"/>
            <a:r>
              <a:rPr lang="en-US" sz="2400" b="1" dirty="0"/>
              <a:t>Host Server</a:t>
            </a:r>
          </a:p>
        </p:txBody>
      </p:sp>
      <p:sp>
        <p:nvSpPr>
          <p:cNvPr id="2123" name="Rectangle: Rounded Corners 37">
            <a:extLst>
              <a:ext uri="{FF2B5EF4-FFF2-40B4-BE49-F238E27FC236}">
                <a16:creationId xmlns:a16="http://schemas.microsoft.com/office/drawing/2014/main" id="{58F87BE8-4F08-5487-E2EB-570B365B050E}"/>
              </a:ext>
            </a:extLst>
          </p:cNvPr>
          <p:cNvSpPr/>
          <p:nvPr/>
        </p:nvSpPr>
        <p:spPr>
          <a:xfrm>
            <a:off x="7551473" y="1589073"/>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124" name="Rectangle 2123">
            <a:extLst>
              <a:ext uri="{FF2B5EF4-FFF2-40B4-BE49-F238E27FC236}">
                <a16:creationId xmlns:a16="http://schemas.microsoft.com/office/drawing/2014/main" id="{19D97BF0-7C0B-654C-9CF3-37F97F1D87FB}"/>
              </a:ext>
            </a:extLst>
          </p:cNvPr>
          <p:cNvSpPr/>
          <p:nvPr/>
        </p:nvSpPr>
        <p:spPr>
          <a:xfrm>
            <a:off x="8052809" y="1509748"/>
            <a:ext cx="771172" cy="400110"/>
          </a:xfrm>
          <a:prstGeom prst="rect">
            <a:avLst/>
          </a:prstGeom>
        </p:spPr>
        <p:txBody>
          <a:bodyPr wrap="none">
            <a:spAutoFit/>
          </a:bodyPr>
          <a:lstStyle/>
          <a:p>
            <a:pPr algn="ctr"/>
            <a:r>
              <a:rPr lang="en-US" sz="2000" dirty="0"/>
              <a:t>Cores</a:t>
            </a:r>
          </a:p>
        </p:txBody>
      </p:sp>
      <p:cxnSp>
        <p:nvCxnSpPr>
          <p:cNvPr id="2125" name="Straight Arrow Connector 2124">
            <a:extLst>
              <a:ext uri="{FF2B5EF4-FFF2-40B4-BE49-F238E27FC236}">
                <a16:creationId xmlns:a16="http://schemas.microsoft.com/office/drawing/2014/main" id="{40E74930-7DC5-8DF7-BCAA-4A247F385ACF}"/>
              </a:ext>
            </a:extLst>
          </p:cNvPr>
          <p:cNvCxnSpPr>
            <a:cxnSpLocks/>
          </p:cNvCxnSpPr>
          <p:nvPr/>
        </p:nvCxnSpPr>
        <p:spPr>
          <a:xfrm flipH="1">
            <a:off x="9246379" y="1992816"/>
            <a:ext cx="457200" cy="0"/>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26" name="TextBox 2">
            <a:extLst>
              <a:ext uri="{FF2B5EF4-FFF2-40B4-BE49-F238E27FC236}">
                <a16:creationId xmlns:a16="http://schemas.microsoft.com/office/drawing/2014/main" id="{D665D337-A56C-05FD-D320-B3BBC7B42BDF}"/>
              </a:ext>
            </a:extLst>
          </p:cNvPr>
          <p:cNvSpPr txBox="1"/>
          <p:nvPr/>
        </p:nvSpPr>
        <p:spPr>
          <a:xfrm>
            <a:off x="9725388" y="1760993"/>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2127" name="Group 2126">
            <a:extLst>
              <a:ext uri="{FF2B5EF4-FFF2-40B4-BE49-F238E27FC236}">
                <a16:creationId xmlns:a16="http://schemas.microsoft.com/office/drawing/2014/main" id="{31392E2C-4B9B-CC8E-DEB9-59370D432E30}"/>
              </a:ext>
            </a:extLst>
          </p:cNvPr>
          <p:cNvGrpSpPr/>
          <p:nvPr/>
        </p:nvGrpSpPr>
        <p:grpSpPr>
          <a:xfrm>
            <a:off x="7628585" y="1875625"/>
            <a:ext cx="274320" cy="274320"/>
            <a:chOff x="9827154" y="4299018"/>
            <a:chExt cx="457200" cy="457200"/>
          </a:xfrm>
        </p:grpSpPr>
        <p:sp>
          <p:nvSpPr>
            <p:cNvPr id="2128" name="Oval 2127">
              <a:extLst>
                <a:ext uri="{FF2B5EF4-FFF2-40B4-BE49-F238E27FC236}">
                  <a16:creationId xmlns:a16="http://schemas.microsoft.com/office/drawing/2014/main" id="{753DB981-1A5A-96D3-AA11-95B9BCDB38E3}"/>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9" name="Curved Connector 2128">
              <a:extLst>
                <a:ext uri="{FF2B5EF4-FFF2-40B4-BE49-F238E27FC236}">
                  <a16:creationId xmlns:a16="http://schemas.microsoft.com/office/drawing/2014/main" id="{5FB21B40-5AD6-EC9C-B764-71FB53A3585D}"/>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30" name="Group 2129">
            <a:extLst>
              <a:ext uri="{FF2B5EF4-FFF2-40B4-BE49-F238E27FC236}">
                <a16:creationId xmlns:a16="http://schemas.microsoft.com/office/drawing/2014/main" id="{DC6F6025-AA28-6D52-D3B5-A2DA748DB0B0}"/>
              </a:ext>
            </a:extLst>
          </p:cNvPr>
          <p:cNvGrpSpPr/>
          <p:nvPr/>
        </p:nvGrpSpPr>
        <p:grpSpPr>
          <a:xfrm>
            <a:off x="7965928" y="1884125"/>
            <a:ext cx="274320" cy="274320"/>
            <a:chOff x="9827154" y="4299018"/>
            <a:chExt cx="457200" cy="457200"/>
          </a:xfrm>
        </p:grpSpPr>
        <p:sp>
          <p:nvSpPr>
            <p:cNvPr id="2131" name="Oval 2130">
              <a:extLst>
                <a:ext uri="{FF2B5EF4-FFF2-40B4-BE49-F238E27FC236}">
                  <a16:creationId xmlns:a16="http://schemas.microsoft.com/office/drawing/2014/main" id="{102AD20A-498B-DE59-B580-89FBCBBE274E}"/>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2" name="Curved Connector 2131">
              <a:extLst>
                <a:ext uri="{FF2B5EF4-FFF2-40B4-BE49-F238E27FC236}">
                  <a16:creationId xmlns:a16="http://schemas.microsoft.com/office/drawing/2014/main" id="{3A85EFE6-9525-2DDE-024E-BA0C2E7D1577}"/>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33" name="Group 2132">
            <a:extLst>
              <a:ext uri="{FF2B5EF4-FFF2-40B4-BE49-F238E27FC236}">
                <a16:creationId xmlns:a16="http://schemas.microsoft.com/office/drawing/2014/main" id="{0C601280-2278-42FF-06C5-A2D93B97263D}"/>
              </a:ext>
            </a:extLst>
          </p:cNvPr>
          <p:cNvGrpSpPr/>
          <p:nvPr/>
        </p:nvGrpSpPr>
        <p:grpSpPr>
          <a:xfrm>
            <a:off x="8282922" y="1887190"/>
            <a:ext cx="274320" cy="274320"/>
            <a:chOff x="9827154" y="4299018"/>
            <a:chExt cx="457200" cy="457200"/>
          </a:xfrm>
        </p:grpSpPr>
        <p:sp>
          <p:nvSpPr>
            <p:cNvPr id="2134" name="Oval 2133">
              <a:extLst>
                <a:ext uri="{FF2B5EF4-FFF2-40B4-BE49-F238E27FC236}">
                  <a16:creationId xmlns:a16="http://schemas.microsoft.com/office/drawing/2014/main" id="{E358B6F4-1999-2709-433B-17C47B02097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5" name="Curved Connector 2134">
              <a:extLst>
                <a:ext uri="{FF2B5EF4-FFF2-40B4-BE49-F238E27FC236}">
                  <a16:creationId xmlns:a16="http://schemas.microsoft.com/office/drawing/2014/main" id="{5CF3A7F3-D43C-DE54-0EBB-A7B22A1032C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136" name="Group 2135">
            <a:extLst>
              <a:ext uri="{FF2B5EF4-FFF2-40B4-BE49-F238E27FC236}">
                <a16:creationId xmlns:a16="http://schemas.microsoft.com/office/drawing/2014/main" id="{526F3F9C-7957-B91E-AB44-39F6DDD33BBB}"/>
              </a:ext>
            </a:extLst>
          </p:cNvPr>
          <p:cNvGrpSpPr/>
          <p:nvPr/>
        </p:nvGrpSpPr>
        <p:grpSpPr>
          <a:xfrm>
            <a:off x="8620265" y="1886546"/>
            <a:ext cx="274320" cy="274320"/>
            <a:chOff x="9827154" y="4299018"/>
            <a:chExt cx="457200" cy="457200"/>
          </a:xfrm>
        </p:grpSpPr>
        <p:sp>
          <p:nvSpPr>
            <p:cNvPr id="2137" name="Oval 2136">
              <a:extLst>
                <a:ext uri="{FF2B5EF4-FFF2-40B4-BE49-F238E27FC236}">
                  <a16:creationId xmlns:a16="http://schemas.microsoft.com/office/drawing/2014/main" id="{4E714BE4-BC96-1589-A694-EB5F611DC3AD}"/>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8" name="Curved Connector 2137">
              <a:extLst>
                <a:ext uri="{FF2B5EF4-FFF2-40B4-BE49-F238E27FC236}">
                  <a16:creationId xmlns:a16="http://schemas.microsoft.com/office/drawing/2014/main" id="{0DA2784D-FE6E-51EC-ABA9-B0CE7D1111B3}"/>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2643C23-C161-108B-BAE8-E6DDEC96B079}"/>
              </a:ext>
            </a:extLst>
          </p:cNvPr>
          <p:cNvSpPr>
            <a:spLocks noGrp="1"/>
          </p:cNvSpPr>
          <p:nvPr>
            <p:ph type="title"/>
          </p:nvPr>
        </p:nvSpPr>
        <p:spPr>
          <a:xfrm>
            <a:off x="479425" y="431936"/>
            <a:ext cx="11233150" cy="654760"/>
          </a:xfrm>
        </p:spPr>
        <p:txBody>
          <a:bodyPr/>
          <a:lstStyle/>
          <a:p>
            <a:r>
              <a:rPr lang="en-US" dirty="0"/>
              <a:t>Testbed Setup</a:t>
            </a:r>
          </a:p>
        </p:txBody>
      </p:sp>
      <p:sp>
        <p:nvSpPr>
          <p:cNvPr id="6" name="Rectangle 5">
            <a:extLst>
              <a:ext uri="{FF2B5EF4-FFF2-40B4-BE49-F238E27FC236}">
                <a16:creationId xmlns:a16="http://schemas.microsoft.com/office/drawing/2014/main" id="{D605418E-91C7-1532-6DB4-6DB021FD7B14}"/>
              </a:ext>
            </a:extLst>
          </p:cNvPr>
          <p:cNvSpPr/>
          <p:nvPr/>
        </p:nvSpPr>
        <p:spPr>
          <a:xfrm>
            <a:off x="989416" y="1709803"/>
            <a:ext cx="2167773" cy="461665"/>
          </a:xfrm>
          <a:prstGeom prst="rect">
            <a:avLst/>
          </a:prstGeom>
        </p:spPr>
        <p:txBody>
          <a:bodyPr wrap="none">
            <a:spAutoFit/>
          </a:bodyPr>
          <a:lstStyle/>
          <a:p>
            <a:pPr algn="ctr"/>
            <a:r>
              <a:rPr lang="en-US" sz="2400" dirty="0"/>
              <a:t>Load Generator</a:t>
            </a:r>
          </a:p>
        </p:txBody>
      </p:sp>
      <p:sp>
        <p:nvSpPr>
          <p:cNvPr id="7" name="TextBox 6">
            <a:extLst>
              <a:ext uri="{FF2B5EF4-FFF2-40B4-BE49-F238E27FC236}">
                <a16:creationId xmlns:a16="http://schemas.microsoft.com/office/drawing/2014/main" id="{8CC0CC6B-5D4B-96DD-FA00-31E6B79E33E3}"/>
              </a:ext>
            </a:extLst>
          </p:cNvPr>
          <p:cNvSpPr txBox="1"/>
          <p:nvPr/>
        </p:nvSpPr>
        <p:spPr>
          <a:xfrm>
            <a:off x="1176200" y="5636328"/>
            <a:ext cx="10001003" cy="523220"/>
          </a:xfrm>
          <a:prstGeom prst="rect">
            <a:avLst/>
          </a:prstGeom>
          <a:solidFill>
            <a:schemeClr val="accent1">
              <a:lumMod val="75000"/>
            </a:schemeClr>
          </a:solidFill>
          <a:ln>
            <a:solidFill>
              <a:schemeClr val="tx1"/>
            </a:solidFill>
          </a:ln>
        </p:spPr>
        <p:txBody>
          <a:bodyPr wrap="square" rtlCol="0">
            <a:spAutoFit/>
          </a:bodyPr>
          <a:lstStyle/>
          <a:p>
            <a:pPr marL="506095" lvl="1" eaLnBrk="1" hangingPunct="1">
              <a:spcBef>
                <a:spcPts val="0"/>
              </a:spcBef>
              <a:spcAft>
                <a:spcPts val="0"/>
              </a:spcAft>
              <a:buClr>
                <a:schemeClr val="accent1"/>
              </a:buClr>
              <a:buSzPct val="80000"/>
            </a:pPr>
            <a:r>
              <a:rPr lang="en-US" sz="2800" dirty="0">
                <a:solidFill>
                  <a:schemeClr val="bg1"/>
                </a:solidFill>
                <a:latin typeface="+mn-lt"/>
                <a:ea typeface="ＭＳ Ｐゴシック" charset="0"/>
              </a:rPr>
              <a:t>What is the max packet rate the BlueField-2 DPU can sustain?</a:t>
            </a:r>
          </a:p>
        </p:txBody>
      </p:sp>
    </p:spTree>
    <p:extLst>
      <p:ext uri="{BB962C8B-B14F-4D97-AF65-F5344CB8AC3E}">
        <p14:creationId xmlns:p14="http://schemas.microsoft.com/office/powerpoint/2010/main" val="32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8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8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9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9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9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9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0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0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2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9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063" grpId="0" animBg="1"/>
      <p:bldP spid="2064" grpId="0"/>
      <p:bldP spid="2065" grpId="0" animBg="1"/>
      <p:bldP spid="2066" grpId="0"/>
      <p:bldP spid="2068" grpId="0" animBg="1"/>
      <p:bldP spid="2081" grpId="0" animBg="1"/>
      <p:bldP spid="2082" grpId="0" animBg="1"/>
      <p:bldP spid="2083" grpId="0"/>
      <p:bldP spid="2084" grpId="0"/>
      <p:bldP spid="2085" grpId="0" animBg="1"/>
      <p:bldP spid="2088" grpId="0" animBg="1"/>
      <p:bldP spid="2089" grpId="0" animBg="1"/>
      <p:bldP spid="2090" grpId="0" animBg="1"/>
      <p:bldP spid="2092" grpId="0" animBg="1"/>
      <p:bldP spid="2093" grpId="0"/>
      <p:bldP spid="2095" grpId="0" animBg="1"/>
      <p:bldP spid="2121" grpId="0" animBg="1"/>
      <p:bldP spid="2122" grpId="0"/>
      <p:bldP spid="2123" grpId="0" animBg="1"/>
      <p:bldP spid="2124" grpId="0"/>
      <p:bldP spid="2126" grpId="0" animBg="1"/>
      <p:bldP spid="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DA230-2717-9B6B-2010-9699826A5356}"/>
              </a:ext>
            </a:extLst>
          </p:cNvPr>
          <p:cNvSpPr>
            <a:spLocks noGrp="1"/>
          </p:cNvSpPr>
          <p:nvPr>
            <p:ph type="title"/>
          </p:nvPr>
        </p:nvSpPr>
        <p:spPr/>
        <p:txBody>
          <a:bodyPr/>
          <a:lstStyle/>
          <a:p>
            <a:r>
              <a:rPr lang="en-US" dirty="0"/>
              <a:t>Client Send Rate</a:t>
            </a:r>
          </a:p>
        </p:txBody>
      </p:sp>
      <p:sp>
        <p:nvSpPr>
          <p:cNvPr id="3" name="Content Placeholder 2">
            <a:extLst>
              <a:ext uri="{FF2B5EF4-FFF2-40B4-BE49-F238E27FC236}">
                <a16:creationId xmlns:a16="http://schemas.microsoft.com/office/drawing/2014/main" id="{A260EFC3-24C0-4489-55C4-E4FDEEB6CF22}"/>
              </a:ext>
            </a:extLst>
          </p:cNvPr>
          <p:cNvSpPr>
            <a:spLocks noGrp="1"/>
          </p:cNvSpPr>
          <p:nvPr>
            <p:ph idx="1"/>
          </p:nvPr>
        </p:nvSpPr>
        <p:spPr>
          <a:xfrm>
            <a:off x="479425" y="1178514"/>
            <a:ext cx="11233150" cy="4948335"/>
          </a:xfrm>
        </p:spPr>
        <p:txBody>
          <a:bodyPr/>
          <a:lstStyle/>
          <a:p>
            <a:r>
              <a:rPr lang="en-US" dirty="0"/>
              <a:t>Can client generate enough load to stress DPU?</a:t>
            </a:r>
          </a:p>
          <a:p>
            <a:endParaRPr lang="en-US" dirty="0"/>
          </a:p>
          <a:p>
            <a:endParaRPr lang="en-US" dirty="0"/>
          </a:p>
          <a:p>
            <a:endParaRPr lang="en-US" dirty="0"/>
          </a:p>
          <a:p>
            <a:endParaRPr lang="en-US" dirty="0"/>
          </a:p>
          <a:p>
            <a:endParaRPr lang="en-US" dirty="0"/>
          </a:p>
          <a:p>
            <a:endParaRPr lang="en-US" dirty="0"/>
          </a:p>
          <a:p>
            <a:endParaRPr lang="en-US" dirty="0"/>
          </a:p>
          <a:p>
            <a:r>
              <a:rPr lang="en-US" dirty="0"/>
              <a:t>30.8 M </a:t>
            </a:r>
            <a:r>
              <a:rPr lang="en-US" dirty="0" err="1"/>
              <a:t>msgs</a:t>
            </a:r>
            <a:r>
              <a:rPr lang="en-US" dirty="0"/>
              <a:t>/sec</a:t>
            </a:r>
          </a:p>
          <a:p>
            <a:pPr lvl="1"/>
            <a:r>
              <a:rPr lang="en-US" dirty="0"/>
              <a:t>Network is not the bottleneck.</a:t>
            </a:r>
          </a:p>
          <a:p>
            <a:pPr lvl="1"/>
            <a:r>
              <a:rPr lang="en-US" dirty="0"/>
              <a:t>Peak rate supported by the network is 145M </a:t>
            </a:r>
            <a:r>
              <a:rPr lang="en-US" dirty="0" err="1"/>
              <a:t>msgs</a:t>
            </a:r>
            <a:r>
              <a:rPr lang="en-US" dirty="0"/>
              <a:t>/sec.</a:t>
            </a:r>
          </a:p>
          <a:p>
            <a:pPr lvl="1"/>
            <a:endParaRPr lang="en-US" dirty="0"/>
          </a:p>
        </p:txBody>
      </p:sp>
      <p:cxnSp>
        <p:nvCxnSpPr>
          <p:cNvPr id="4" name="Straight Arrow Connector 3">
            <a:extLst>
              <a:ext uri="{FF2B5EF4-FFF2-40B4-BE49-F238E27FC236}">
                <a16:creationId xmlns:a16="http://schemas.microsoft.com/office/drawing/2014/main" id="{F9F3B214-AB11-D236-004E-F8804BB7E6A8}"/>
              </a:ext>
            </a:extLst>
          </p:cNvPr>
          <p:cNvCxnSpPr>
            <a:cxnSpLocks/>
          </p:cNvCxnSpPr>
          <p:nvPr/>
        </p:nvCxnSpPr>
        <p:spPr>
          <a:xfrm>
            <a:off x="4425111" y="3277578"/>
            <a:ext cx="626056" cy="281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497E388-F862-4F19-3C62-8B9CF0294E57}"/>
              </a:ext>
            </a:extLst>
          </p:cNvPr>
          <p:cNvCxnSpPr>
            <a:cxnSpLocks/>
          </p:cNvCxnSpPr>
          <p:nvPr/>
        </p:nvCxnSpPr>
        <p:spPr>
          <a:xfrm flipH="1">
            <a:off x="2399908" y="3270225"/>
            <a:ext cx="64008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Cloud 5">
            <a:extLst>
              <a:ext uri="{FF2B5EF4-FFF2-40B4-BE49-F238E27FC236}">
                <a16:creationId xmlns:a16="http://schemas.microsoft.com/office/drawing/2014/main" id="{746E4BA2-7A88-814D-798A-98155A650841}"/>
              </a:ext>
            </a:extLst>
          </p:cNvPr>
          <p:cNvSpPr/>
          <p:nvPr/>
        </p:nvSpPr>
        <p:spPr>
          <a:xfrm>
            <a:off x="2748025" y="2827572"/>
            <a:ext cx="1990478" cy="90001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Ethernet</a:t>
            </a:r>
          </a:p>
        </p:txBody>
      </p:sp>
      <p:sp>
        <p:nvSpPr>
          <p:cNvPr id="7" name="Rectangle: Rounded Corners 37">
            <a:extLst>
              <a:ext uri="{FF2B5EF4-FFF2-40B4-BE49-F238E27FC236}">
                <a16:creationId xmlns:a16="http://schemas.microsoft.com/office/drawing/2014/main" id="{0D5DC84F-3B27-AB58-4B3D-58081B52A256}"/>
              </a:ext>
            </a:extLst>
          </p:cNvPr>
          <p:cNvSpPr/>
          <p:nvPr/>
        </p:nvSpPr>
        <p:spPr>
          <a:xfrm>
            <a:off x="808672" y="2183225"/>
            <a:ext cx="1591236" cy="18463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4BCFA05-971D-ED8D-C593-E799DD1EADE0}"/>
              </a:ext>
            </a:extLst>
          </p:cNvPr>
          <p:cNvSpPr/>
          <p:nvPr/>
        </p:nvSpPr>
        <p:spPr>
          <a:xfrm>
            <a:off x="928316" y="3698955"/>
            <a:ext cx="1344792" cy="400110"/>
          </a:xfrm>
          <a:prstGeom prst="rect">
            <a:avLst/>
          </a:prstGeom>
        </p:spPr>
        <p:txBody>
          <a:bodyPr wrap="none">
            <a:spAutoFit/>
          </a:bodyPr>
          <a:lstStyle/>
          <a:p>
            <a:pPr algn="ctr"/>
            <a:r>
              <a:rPr lang="en-US" sz="2000" b="1" dirty="0"/>
              <a:t>Host Client</a:t>
            </a:r>
          </a:p>
        </p:txBody>
      </p:sp>
      <p:sp>
        <p:nvSpPr>
          <p:cNvPr id="9" name="Rectangle: Rounded Corners 37">
            <a:extLst>
              <a:ext uri="{FF2B5EF4-FFF2-40B4-BE49-F238E27FC236}">
                <a16:creationId xmlns:a16="http://schemas.microsoft.com/office/drawing/2014/main" id="{8F25935D-F333-FF80-2CE2-0274770921D8}"/>
              </a:ext>
            </a:extLst>
          </p:cNvPr>
          <p:cNvSpPr/>
          <p:nvPr/>
        </p:nvSpPr>
        <p:spPr>
          <a:xfrm>
            <a:off x="871748" y="3095243"/>
            <a:ext cx="1445243"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4FBCCACC-BF4D-31FC-B104-A6779F1D4299}"/>
              </a:ext>
            </a:extLst>
          </p:cNvPr>
          <p:cNvSpPr/>
          <p:nvPr/>
        </p:nvSpPr>
        <p:spPr>
          <a:xfrm>
            <a:off x="1196108" y="3015918"/>
            <a:ext cx="771172" cy="400110"/>
          </a:xfrm>
          <a:prstGeom prst="rect">
            <a:avLst/>
          </a:prstGeom>
        </p:spPr>
        <p:txBody>
          <a:bodyPr wrap="none">
            <a:spAutoFit/>
          </a:bodyPr>
          <a:lstStyle/>
          <a:p>
            <a:pPr algn="ctr"/>
            <a:r>
              <a:rPr lang="en-US" sz="2000" dirty="0"/>
              <a:t>Cores</a:t>
            </a:r>
          </a:p>
        </p:txBody>
      </p:sp>
      <p:cxnSp>
        <p:nvCxnSpPr>
          <p:cNvPr id="11" name="Straight Arrow Connector 10">
            <a:extLst>
              <a:ext uri="{FF2B5EF4-FFF2-40B4-BE49-F238E27FC236}">
                <a16:creationId xmlns:a16="http://schemas.microsoft.com/office/drawing/2014/main" id="{79E7CEAE-D006-31B6-6FDD-3800FF6D5E21}"/>
              </a:ext>
            </a:extLst>
          </p:cNvPr>
          <p:cNvCxnSpPr>
            <a:cxnSpLocks/>
          </p:cNvCxnSpPr>
          <p:nvPr/>
        </p:nvCxnSpPr>
        <p:spPr>
          <a:xfrm>
            <a:off x="1590372" y="2612175"/>
            <a:ext cx="0" cy="483068"/>
          </a:xfrm>
          <a:prstGeom prst="straightConnector1">
            <a:avLst/>
          </a:prstGeom>
          <a:ln w="38100">
            <a:solidFill>
              <a:schemeClr val="accent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2">
            <a:extLst>
              <a:ext uri="{FF2B5EF4-FFF2-40B4-BE49-F238E27FC236}">
                <a16:creationId xmlns:a16="http://schemas.microsoft.com/office/drawing/2014/main" id="{A813A343-99D8-CD40-AD99-3A23D1432EC7}"/>
              </a:ext>
            </a:extLst>
          </p:cNvPr>
          <p:cNvSpPr txBox="1"/>
          <p:nvPr/>
        </p:nvSpPr>
        <p:spPr>
          <a:xfrm>
            <a:off x="1038732" y="2207348"/>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13" name="Group 12">
            <a:extLst>
              <a:ext uri="{FF2B5EF4-FFF2-40B4-BE49-F238E27FC236}">
                <a16:creationId xmlns:a16="http://schemas.microsoft.com/office/drawing/2014/main" id="{A9170BC3-D16B-C516-77F4-59D252C925C7}"/>
              </a:ext>
            </a:extLst>
          </p:cNvPr>
          <p:cNvGrpSpPr/>
          <p:nvPr/>
        </p:nvGrpSpPr>
        <p:grpSpPr>
          <a:xfrm>
            <a:off x="948860" y="3381795"/>
            <a:ext cx="274320" cy="274320"/>
            <a:chOff x="9827154" y="4299018"/>
            <a:chExt cx="457200" cy="457200"/>
          </a:xfrm>
        </p:grpSpPr>
        <p:sp>
          <p:nvSpPr>
            <p:cNvPr id="14" name="Oval 13">
              <a:extLst>
                <a:ext uri="{FF2B5EF4-FFF2-40B4-BE49-F238E27FC236}">
                  <a16:creationId xmlns:a16="http://schemas.microsoft.com/office/drawing/2014/main" id="{7E244C22-7A0D-0385-0CBF-8B426BF27A4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2070">
              <a:extLst>
                <a:ext uri="{FF2B5EF4-FFF2-40B4-BE49-F238E27FC236}">
                  <a16:creationId xmlns:a16="http://schemas.microsoft.com/office/drawing/2014/main" id="{325F3A12-BEC8-7C3A-E9D1-1AB4EB0F1DE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8890A14-8B11-7136-4CE0-651A84A57ADF}"/>
              </a:ext>
            </a:extLst>
          </p:cNvPr>
          <p:cNvGrpSpPr/>
          <p:nvPr/>
        </p:nvGrpSpPr>
        <p:grpSpPr>
          <a:xfrm>
            <a:off x="1286203" y="3390295"/>
            <a:ext cx="274320" cy="274320"/>
            <a:chOff x="9827154" y="4299018"/>
            <a:chExt cx="457200" cy="457200"/>
          </a:xfrm>
        </p:grpSpPr>
        <p:sp>
          <p:nvSpPr>
            <p:cNvPr id="17" name="Oval 16">
              <a:extLst>
                <a:ext uri="{FF2B5EF4-FFF2-40B4-BE49-F238E27FC236}">
                  <a16:creationId xmlns:a16="http://schemas.microsoft.com/office/drawing/2014/main" id="{C7631E03-1FA2-62FA-BBEC-47BCAB17212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2073">
              <a:extLst>
                <a:ext uri="{FF2B5EF4-FFF2-40B4-BE49-F238E27FC236}">
                  <a16:creationId xmlns:a16="http://schemas.microsoft.com/office/drawing/2014/main" id="{3081B267-C51D-159B-7182-5649DE2C65C1}"/>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3058F59-48E2-158B-64B9-48DE180D4047}"/>
              </a:ext>
            </a:extLst>
          </p:cNvPr>
          <p:cNvGrpSpPr/>
          <p:nvPr/>
        </p:nvGrpSpPr>
        <p:grpSpPr>
          <a:xfrm>
            <a:off x="1603197" y="3393360"/>
            <a:ext cx="274320" cy="274320"/>
            <a:chOff x="9827154" y="4299018"/>
            <a:chExt cx="457200" cy="457200"/>
          </a:xfrm>
        </p:grpSpPr>
        <p:sp>
          <p:nvSpPr>
            <p:cNvPr id="20" name="Oval 19">
              <a:extLst>
                <a:ext uri="{FF2B5EF4-FFF2-40B4-BE49-F238E27FC236}">
                  <a16:creationId xmlns:a16="http://schemas.microsoft.com/office/drawing/2014/main" id="{5F5050F1-4ED1-C6DD-1795-6161E44B652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76">
              <a:extLst>
                <a:ext uri="{FF2B5EF4-FFF2-40B4-BE49-F238E27FC236}">
                  <a16:creationId xmlns:a16="http://schemas.microsoft.com/office/drawing/2014/main" id="{CB672567-42FF-BB17-C3F9-B53DD253F63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680CF15-2410-031F-CF07-1D34FCCD3175}"/>
              </a:ext>
            </a:extLst>
          </p:cNvPr>
          <p:cNvGrpSpPr/>
          <p:nvPr/>
        </p:nvGrpSpPr>
        <p:grpSpPr>
          <a:xfrm>
            <a:off x="1940540" y="3392716"/>
            <a:ext cx="274320" cy="274320"/>
            <a:chOff x="9827154" y="4299018"/>
            <a:chExt cx="457200" cy="457200"/>
          </a:xfrm>
        </p:grpSpPr>
        <p:sp>
          <p:nvSpPr>
            <p:cNvPr id="23" name="Oval 22">
              <a:extLst>
                <a:ext uri="{FF2B5EF4-FFF2-40B4-BE49-F238E27FC236}">
                  <a16:creationId xmlns:a16="http://schemas.microsoft.com/office/drawing/2014/main" id="{52F93AEB-93CB-AFAD-DA84-9AAC138219A8}"/>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urved Connector 2079">
              <a:extLst>
                <a:ext uri="{FF2B5EF4-FFF2-40B4-BE49-F238E27FC236}">
                  <a16:creationId xmlns:a16="http://schemas.microsoft.com/office/drawing/2014/main" id="{CB617E5B-580B-586C-A1B6-4E34CE5DCED4}"/>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5" name="Rectangle: Rounded Corners 37">
            <a:extLst>
              <a:ext uri="{FF2B5EF4-FFF2-40B4-BE49-F238E27FC236}">
                <a16:creationId xmlns:a16="http://schemas.microsoft.com/office/drawing/2014/main" id="{A0E10F0D-1383-F861-876D-76E31998B837}"/>
              </a:ext>
            </a:extLst>
          </p:cNvPr>
          <p:cNvSpPr/>
          <p:nvPr/>
        </p:nvSpPr>
        <p:spPr>
          <a:xfrm>
            <a:off x="6025246" y="2651166"/>
            <a:ext cx="4711920" cy="20156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Rounded Rectangle 2081">
            <a:extLst>
              <a:ext uri="{FF2B5EF4-FFF2-40B4-BE49-F238E27FC236}">
                <a16:creationId xmlns:a16="http://schemas.microsoft.com/office/drawing/2014/main" id="{B3A048C0-6D33-EF84-6D72-87EB2333EBBE}"/>
              </a:ext>
            </a:extLst>
          </p:cNvPr>
          <p:cNvSpPr/>
          <p:nvPr/>
        </p:nvSpPr>
        <p:spPr>
          <a:xfrm>
            <a:off x="6303006" y="3205926"/>
            <a:ext cx="1837128" cy="101060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DFC1BA8-A471-9278-353F-5895DC99DC29}"/>
              </a:ext>
            </a:extLst>
          </p:cNvPr>
          <p:cNvSpPr/>
          <p:nvPr/>
        </p:nvSpPr>
        <p:spPr>
          <a:xfrm>
            <a:off x="5985973" y="2653353"/>
            <a:ext cx="2242922" cy="461665"/>
          </a:xfrm>
          <a:prstGeom prst="rect">
            <a:avLst/>
          </a:prstGeom>
        </p:spPr>
        <p:txBody>
          <a:bodyPr wrap="none">
            <a:spAutoFit/>
          </a:bodyPr>
          <a:lstStyle/>
          <a:p>
            <a:pPr algn="ctr"/>
            <a:r>
              <a:rPr lang="en-US" sz="2400" dirty="0"/>
              <a:t>BlueField-2 DPU</a:t>
            </a:r>
            <a:endParaRPr lang="en-US" sz="2000" dirty="0"/>
          </a:p>
        </p:txBody>
      </p:sp>
      <p:sp>
        <p:nvSpPr>
          <p:cNvPr id="28" name="TextBox 2">
            <a:extLst>
              <a:ext uri="{FF2B5EF4-FFF2-40B4-BE49-F238E27FC236}">
                <a16:creationId xmlns:a16="http://schemas.microsoft.com/office/drawing/2014/main" id="{67015D1C-6DA7-4CAA-51A5-0833879FE789}"/>
              </a:ext>
            </a:extLst>
          </p:cNvPr>
          <p:cNvSpPr txBox="1"/>
          <p:nvPr/>
        </p:nvSpPr>
        <p:spPr>
          <a:xfrm>
            <a:off x="6127943" y="3839460"/>
            <a:ext cx="16861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ConnectX-6</a:t>
            </a:r>
          </a:p>
        </p:txBody>
      </p:sp>
      <p:sp>
        <p:nvSpPr>
          <p:cNvPr id="29" name="TextBox 2">
            <a:extLst>
              <a:ext uri="{FF2B5EF4-FFF2-40B4-BE49-F238E27FC236}">
                <a16:creationId xmlns:a16="http://schemas.microsoft.com/office/drawing/2014/main" id="{6C2C0478-A5B5-9822-08C3-F5B1E7D1EE28}"/>
              </a:ext>
            </a:extLst>
          </p:cNvPr>
          <p:cNvSpPr txBox="1"/>
          <p:nvPr/>
        </p:nvSpPr>
        <p:spPr>
          <a:xfrm>
            <a:off x="6360424" y="3299180"/>
            <a:ext cx="1686130" cy="442674"/>
          </a:xfrm>
          <a:prstGeom prst="roundRect">
            <a:avLst/>
          </a:prstGeom>
          <a:solidFill>
            <a:schemeClr val="tx2"/>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RDMA</a:t>
            </a:r>
          </a:p>
        </p:txBody>
      </p:sp>
      <p:cxnSp>
        <p:nvCxnSpPr>
          <p:cNvPr id="30" name="Straight Arrow Connector 29">
            <a:extLst>
              <a:ext uri="{FF2B5EF4-FFF2-40B4-BE49-F238E27FC236}">
                <a16:creationId xmlns:a16="http://schemas.microsoft.com/office/drawing/2014/main" id="{F698D441-3E8E-7554-E143-97B395745276}"/>
              </a:ext>
            </a:extLst>
          </p:cNvPr>
          <p:cNvCxnSpPr/>
          <p:nvPr/>
        </p:nvCxnSpPr>
        <p:spPr>
          <a:xfrm flipH="1">
            <a:off x="5845805" y="3387229"/>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2">
            <a:extLst>
              <a:ext uri="{FF2B5EF4-FFF2-40B4-BE49-F238E27FC236}">
                <a16:creationId xmlns:a16="http://schemas.microsoft.com/office/drawing/2014/main" id="{E47D605D-A21B-9045-7121-96363B031B01}"/>
              </a:ext>
            </a:extLst>
          </p:cNvPr>
          <p:cNvSpPr txBox="1"/>
          <p:nvPr/>
        </p:nvSpPr>
        <p:spPr>
          <a:xfrm rot="16200000">
            <a:off x="5100437" y="2895637"/>
            <a:ext cx="684826"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1</a:t>
            </a:r>
          </a:p>
        </p:txBody>
      </p:sp>
      <p:sp>
        <p:nvSpPr>
          <p:cNvPr id="33" name="TextBox 2">
            <a:extLst>
              <a:ext uri="{FF2B5EF4-FFF2-40B4-BE49-F238E27FC236}">
                <a16:creationId xmlns:a16="http://schemas.microsoft.com/office/drawing/2014/main" id="{AECD1086-C62F-73B7-2B50-38C01A2136DC}"/>
              </a:ext>
            </a:extLst>
          </p:cNvPr>
          <p:cNvSpPr txBox="1"/>
          <p:nvPr/>
        </p:nvSpPr>
        <p:spPr>
          <a:xfrm rot="16200000">
            <a:off x="5110947" y="3612196"/>
            <a:ext cx="684827" cy="769501"/>
          </a:xfrm>
          <a:prstGeom prst="roundRect">
            <a:avLst/>
          </a:prstGeom>
          <a:solidFill>
            <a:schemeClr val="accent6">
              <a:lumMod val="60000"/>
              <a:lumOff val="4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Port 2</a:t>
            </a:r>
          </a:p>
        </p:txBody>
      </p:sp>
      <p:sp>
        <p:nvSpPr>
          <p:cNvPr id="34" name="TextBox 2">
            <a:extLst>
              <a:ext uri="{FF2B5EF4-FFF2-40B4-BE49-F238E27FC236}">
                <a16:creationId xmlns:a16="http://schemas.microsoft.com/office/drawing/2014/main" id="{BA7943A4-961B-88F3-3C4C-2C08E08A03BA}"/>
              </a:ext>
            </a:extLst>
          </p:cNvPr>
          <p:cNvSpPr txBox="1"/>
          <p:nvPr/>
        </p:nvSpPr>
        <p:spPr>
          <a:xfrm rot="16200000">
            <a:off x="7542577" y="3433196"/>
            <a:ext cx="1680638" cy="442674"/>
          </a:xfrm>
          <a:prstGeom prst="roundRect">
            <a:avLst/>
          </a:prstGeom>
          <a:solidFill>
            <a:srgbClr val="0070C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PCIe Switch</a:t>
            </a:r>
          </a:p>
        </p:txBody>
      </p:sp>
      <p:sp>
        <p:nvSpPr>
          <p:cNvPr id="36" name="Rectangle: Rounded Corners 37">
            <a:extLst>
              <a:ext uri="{FF2B5EF4-FFF2-40B4-BE49-F238E27FC236}">
                <a16:creationId xmlns:a16="http://schemas.microsoft.com/office/drawing/2014/main" id="{61A31E80-3266-AC99-D04F-4E41D5B61994}"/>
              </a:ext>
            </a:extLst>
          </p:cNvPr>
          <p:cNvSpPr/>
          <p:nvPr/>
        </p:nvSpPr>
        <p:spPr>
          <a:xfrm>
            <a:off x="9053661" y="2734129"/>
            <a:ext cx="724829" cy="18371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734ECCD6-EBAE-6221-84F3-F7092840C460}"/>
              </a:ext>
            </a:extLst>
          </p:cNvPr>
          <p:cNvSpPr/>
          <p:nvPr/>
        </p:nvSpPr>
        <p:spPr>
          <a:xfrm>
            <a:off x="8985052" y="2693191"/>
            <a:ext cx="899248" cy="646331"/>
          </a:xfrm>
          <a:prstGeom prst="rect">
            <a:avLst/>
          </a:prstGeom>
        </p:spPr>
        <p:txBody>
          <a:bodyPr wrap="square">
            <a:spAutoFit/>
          </a:bodyPr>
          <a:lstStyle/>
          <a:p>
            <a:pPr algn="ctr"/>
            <a:r>
              <a:rPr lang="en-US" dirty="0"/>
              <a:t>Arm Cores</a:t>
            </a:r>
          </a:p>
        </p:txBody>
      </p:sp>
      <p:sp>
        <p:nvSpPr>
          <p:cNvPr id="39" name="TextBox 2">
            <a:extLst>
              <a:ext uri="{FF2B5EF4-FFF2-40B4-BE49-F238E27FC236}">
                <a16:creationId xmlns:a16="http://schemas.microsoft.com/office/drawing/2014/main" id="{D7AC7F6A-F473-6CD3-F769-776AD07312A0}"/>
              </a:ext>
            </a:extLst>
          </p:cNvPr>
          <p:cNvSpPr txBox="1"/>
          <p:nvPr/>
        </p:nvSpPr>
        <p:spPr>
          <a:xfrm rot="16200000">
            <a:off x="9852317" y="3464812"/>
            <a:ext cx="11953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cxnSp>
        <p:nvCxnSpPr>
          <p:cNvPr id="40" name="Elbow Connector 2095">
            <a:extLst>
              <a:ext uri="{FF2B5EF4-FFF2-40B4-BE49-F238E27FC236}">
                <a16:creationId xmlns:a16="http://schemas.microsoft.com/office/drawing/2014/main" id="{F770E50F-C388-3D02-A13C-33ED279C9880}"/>
              </a:ext>
            </a:extLst>
          </p:cNvPr>
          <p:cNvCxnSpPr/>
          <p:nvPr/>
        </p:nvCxnSpPr>
        <p:spPr>
          <a:xfrm rot="5400000" flipH="1" flipV="1">
            <a:off x="8380036" y="2632471"/>
            <a:ext cx="731520" cy="274320"/>
          </a:xfrm>
          <a:prstGeom prst="bentConnector3">
            <a:avLst>
              <a:gd name="adj1" fmla="val 97"/>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4B187DF-7B28-A409-74D0-113341C9FD18}"/>
              </a:ext>
            </a:extLst>
          </p:cNvPr>
          <p:cNvGrpSpPr/>
          <p:nvPr/>
        </p:nvGrpSpPr>
        <p:grpSpPr>
          <a:xfrm>
            <a:off x="9119274" y="3284696"/>
            <a:ext cx="274320" cy="274320"/>
            <a:chOff x="9827154" y="4299018"/>
            <a:chExt cx="457200" cy="457200"/>
          </a:xfrm>
        </p:grpSpPr>
        <p:sp>
          <p:nvSpPr>
            <p:cNvPr id="42" name="Oval 41">
              <a:extLst>
                <a:ext uri="{FF2B5EF4-FFF2-40B4-BE49-F238E27FC236}">
                  <a16:creationId xmlns:a16="http://schemas.microsoft.com/office/drawing/2014/main" id="{4838F9D6-287C-0456-50A3-B1D33C999694}"/>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urved Connector 2098">
              <a:extLst>
                <a:ext uri="{FF2B5EF4-FFF2-40B4-BE49-F238E27FC236}">
                  <a16:creationId xmlns:a16="http://schemas.microsoft.com/office/drawing/2014/main" id="{C540A7D5-BEE1-399D-AD57-381B645E236C}"/>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0141BE9-806B-A93A-6296-F8661A6754AD}"/>
              </a:ext>
            </a:extLst>
          </p:cNvPr>
          <p:cNvGrpSpPr/>
          <p:nvPr/>
        </p:nvGrpSpPr>
        <p:grpSpPr>
          <a:xfrm>
            <a:off x="9119274" y="3621755"/>
            <a:ext cx="274320" cy="274320"/>
            <a:chOff x="9827154" y="4299018"/>
            <a:chExt cx="457200" cy="457200"/>
          </a:xfrm>
        </p:grpSpPr>
        <p:sp>
          <p:nvSpPr>
            <p:cNvPr id="45" name="Oval 44">
              <a:extLst>
                <a:ext uri="{FF2B5EF4-FFF2-40B4-BE49-F238E27FC236}">
                  <a16:creationId xmlns:a16="http://schemas.microsoft.com/office/drawing/2014/main" id="{FD385745-E02E-BF9F-2071-664D9EBB301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urved Connector 2101">
              <a:extLst>
                <a:ext uri="{FF2B5EF4-FFF2-40B4-BE49-F238E27FC236}">
                  <a16:creationId xmlns:a16="http://schemas.microsoft.com/office/drawing/2014/main" id="{9847068E-4B79-1A2B-FCF9-7954A4B92EE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D1EFB12-8727-BBD4-A3C0-7476261AA53D}"/>
              </a:ext>
            </a:extLst>
          </p:cNvPr>
          <p:cNvGrpSpPr/>
          <p:nvPr/>
        </p:nvGrpSpPr>
        <p:grpSpPr>
          <a:xfrm>
            <a:off x="9119288" y="3939966"/>
            <a:ext cx="274320" cy="274320"/>
            <a:chOff x="9827154" y="4299018"/>
            <a:chExt cx="457200" cy="457200"/>
          </a:xfrm>
        </p:grpSpPr>
        <p:sp>
          <p:nvSpPr>
            <p:cNvPr id="48" name="Oval 47">
              <a:extLst>
                <a:ext uri="{FF2B5EF4-FFF2-40B4-BE49-F238E27FC236}">
                  <a16:creationId xmlns:a16="http://schemas.microsoft.com/office/drawing/2014/main" id="{2D1895BD-F1ED-8F62-5350-CA3C87631C89}"/>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2104">
              <a:extLst>
                <a:ext uri="{FF2B5EF4-FFF2-40B4-BE49-F238E27FC236}">
                  <a16:creationId xmlns:a16="http://schemas.microsoft.com/office/drawing/2014/main" id="{5DDEACC7-B622-46E8-7558-89C9E307E626}"/>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4A4AD75-6BCC-5FA0-4419-A87F69631145}"/>
              </a:ext>
            </a:extLst>
          </p:cNvPr>
          <p:cNvGrpSpPr/>
          <p:nvPr/>
        </p:nvGrpSpPr>
        <p:grpSpPr>
          <a:xfrm>
            <a:off x="9119274" y="4264283"/>
            <a:ext cx="274320" cy="274320"/>
            <a:chOff x="9827154" y="4299018"/>
            <a:chExt cx="457200" cy="457200"/>
          </a:xfrm>
        </p:grpSpPr>
        <p:sp>
          <p:nvSpPr>
            <p:cNvPr id="51" name="Oval 50">
              <a:extLst>
                <a:ext uri="{FF2B5EF4-FFF2-40B4-BE49-F238E27FC236}">
                  <a16:creationId xmlns:a16="http://schemas.microsoft.com/office/drawing/2014/main" id="{40D89DFB-3818-7EFB-6BBF-2C9ADCC1E255}"/>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urved Connector 2107">
              <a:extLst>
                <a:ext uri="{FF2B5EF4-FFF2-40B4-BE49-F238E27FC236}">
                  <a16:creationId xmlns:a16="http://schemas.microsoft.com/office/drawing/2014/main" id="{EA32F46F-DFE7-EB32-EF7A-35FD380BB65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EC5AB10-93B8-4CD7-A236-C5BB322F0946}"/>
              </a:ext>
            </a:extLst>
          </p:cNvPr>
          <p:cNvGrpSpPr/>
          <p:nvPr/>
        </p:nvGrpSpPr>
        <p:grpSpPr>
          <a:xfrm>
            <a:off x="9456617" y="3284052"/>
            <a:ext cx="274320" cy="274320"/>
            <a:chOff x="9827154" y="4299018"/>
            <a:chExt cx="457200" cy="457200"/>
          </a:xfrm>
        </p:grpSpPr>
        <p:sp>
          <p:nvSpPr>
            <p:cNvPr id="54" name="Oval 53">
              <a:extLst>
                <a:ext uri="{FF2B5EF4-FFF2-40B4-BE49-F238E27FC236}">
                  <a16:creationId xmlns:a16="http://schemas.microsoft.com/office/drawing/2014/main" id="{CA6167EE-DA45-438A-BEFF-DDC6B77D431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urved Connector 2110">
              <a:extLst>
                <a:ext uri="{FF2B5EF4-FFF2-40B4-BE49-F238E27FC236}">
                  <a16:creationId xmlns:a16="http://schemas.microsoft.com/office/drawing/2014/main" id="{3FF306B0-8A13-B094-F360-C8AF1CACED92}"/>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C5B42416-D966-3DDD-58E4-E2EFE4001234}"/>
              </a:ext>
            </a:extLst>
          </p:cNvPr>
          <p:cNvGrpSpPr/>
          <p:nvPr/>
        </p:nvGrpSpPr>
        <p:grpSpPr>
          <a:xfrm>
            <a:off x="9456617" y="3621111"/>
            <a:ext cx="274320" cy="274320"/>
            <a:chOff x="9827154" y="4299018"/>
            <a:chExt cx="457200" cy="457200"/>
          </a:xfrm>
        </p:grpSpPr>
        <p:sp>
          <p:nvSpPr>
            <p:cNvPr id="57" name="Oval 56">
              <a:extLst>
                <a:ext uri="{FF2B5EF4-FFF2-40B4-BE49-F238E27FC236}">
                  <a16:creationId xmlns:a16="http://schemas.microsoft.com/office/drawing/2014/main" id="{5E3D845F-23CB-5B84-042F-5CCED7D7F2C4}"/>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urved Connector 2113">
              <a:extLst>
                <a:ext uri="{FF2B5EF4-FFF2-40B4-BE49-F238E27FC236}">
                  <a16:creationId xmlns:a16="http://schemas.microsoft.com/office/drawing/2014/main" id="{23243F51-A6F5-BA85-3FF2-C9CBA50A2F20}"/>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0F0E3A-E6A2-11F7-A7E6-207397574243}"/>
              </a:ext>
            </a:extLst>
          </p:cNvPr>
          <p:cNvGrpSpPr/>
          <p:nvPr/>
        </p:nvGrpSpPr>
        <p:grpSpPr>
          <a:xfrm>
            <a:off x="9456631" y="3939322"/>
            <a:ext cx="274320" cy="274320"/>
            <a:chOff x="9827154" y="4299018"/>
            <a:chExt cx="457200" cy="457200"/>
          </a:xfrm>
        </p:grpSpPr>
        <p:sp>
          <p:nvSpPr>
            <p:cNvPr id="60" name="Oval 59">
              <a:extLst>
                <a:ext uri="{FF2B5EF4-FFF2-40B4-BE49-F238E27FC236}">
                  <a16:creationId xmlns:a16="http://schemas.microsoft.com/office/drawing/2014/main" id="{6DBEABF3-76B9-473B-9367-68AB7FC65B8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Curved Connector 2116">
              <a:extLst>
                <a:ext uri="{FF2B5EF4-FFF2-40B4-BE49-F238E27FC236}">
                  <a16:creationId xmlns:a16="http://schemas.microsoft.com/office/drawing/2014/main" id="{6592E382-00E4-5C7E-4615-D7A53D87041F}"/>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8065640-613C-6449-4FCB-AD23A1DFE3B1}"/>
              </a:ext>
            </a:extLst>
          </p:cNvPr>
          <p:cNvGrpSpPr/>
          <p:nvPr/>
        </p:nvGrpSpPr>
        <p:grpSpPr>
          <a:xfrm>
            <a:off x="9456617" y="4263639"/>
            <a:ext cx="274320" cy="274320"/>
            <a:chOff x="9827154" y="4299018"/>
            <a:chExt cx="457200" cy="457200"/>
          </a:xfrm>
        </p:grpSpPr>
        <p:sp>
          <p:nvSpPr>
            <p:cNvPr id="63" name="Oval 62">
              <a:extLst>
                <a:ext uri="{FF2B5EF4-FFF2-40B4-BE49-F238E27FC236}">
                  <a16:creationId xmlns:a16="http://schemas.microsoft.com/office/drawing/2014/main" id="{14C47E5D-C34B-8BAA-B5F6-0626AB4B57AF}"/>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urved Connector 2119">
              <a:extLst>
                <a:ext uri="{FF2B5EF4-FFF2-40B4-BE49-F238E27FC236}">
                  <a16:creationId xmlns:a16="http://schemas.microsoft.com/office/drawing/2014/main" id="{1ADB9093-B01F-F54F-C73E-CF0F53BC8D5A}"/>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5" name="Rectangle: Rounded Corners 37">
            <a:extLst>
              <a:ext uri="{FF2B5EF4-FFF2-40B4-BE49-F238E27FC236}">
                <a16:creationId xmlns:a16="http://schemas.microsoft.com/office/drawing/2014/main" id="{2A6A9155-5077-11E0-3931-ED42D4B6A0B7}"/>
              </a:ext>
            </a:extLst>
          </p:cNvPr>
          <p:cNvSpPr/>
          <p:nvPr/>
        </p:nvSpPr>
        <p:spPr>
          <a:xfrm>
            <a:off x="7038123" y="1277455"/>
            <a:ext cx="3482703" cy="1107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1BB9EFA3-669C-F7A2-3D5F-63E79003F137}"/>
              </a:ext>
            </a:extLst>
          </p:cNvPr>
          <p:cNvSpPr/>
          <p:nvPr/>
        </p:nvSpPr>
        <p:spPr>
          <a:xfrm>
            <a:off x="7044972" y="1994528"/>
            <a:ext cx="1660584" cy="461665"/>
          </a:xfrm>
          <a:prstGeom prst="rect">
            <a:avLst/>
          </a:prstGeom>
        </p:spPr>
        <p:txBody>
          <a:bodyPr wrap="none">
            <a:spAutoFit/>
          </a:bodyPr>
          <a:lstStyle/>
          <a:p>
            <a:pPr algn="ctr"/>
            <a:r>
              <a:rPr lang="en-US" sz="2400" dirty="0"/>
              <a:t>Host Server</a:t>
            </a:r>
          </a:p>
        </p:txBody>
      </p:sp>
      <p:sp>
        <p:nvSpPr>
          <p:cNvPr id="67" name="Rectangle: Rounded Corners 37">
            <a:extLst>
              <a:ext uri="{FF2B5EF4-FFF2-40B4-BE49-F238E27FC236}">
                <a16:creationId xmlns:a16="http://schemas.microsoft.com/office/drawing/2014/main" id="{6D95D5BD-1577-A00D-687C-AFC4859BB44C}"/>
              </a:ext>
            </a:extLst>
          </p:cNvPr>
          <p:cNvSpPr/>
          <p:nvPr/>
        </p:nvSpPr>
        <p:spPr>
          <a:xfrm>
            <a:off x="7101200" y="1346618"/>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700B827C-FF84-4619-D687-AFC0323C71E4}"/>
              </a:ext>
            </a:extLst>
          </p:cNvPr>
          <p:cNvSpPr/>
          <p:nvPr/>
        </p:nvSpPr>
        <p:spPr>
          <a:xfrm>
            <a:off x="7602536" y="1267293"/>
            <a:ext cx="771172" cy="400110"/>
          </a:xfrm>
          <a:prstGeom prst="rect">
            <a:avLst/>
          </a:prstGeom>
        </p:spPr>
        <p:txBody>
          <a:bodyPr wrap="none">
            <a:spAutoFit/>
          </a:bodyPr>
          <a:lstStyle/>
          <a:p>
            <a:pPr algn="ctr"/>
            <a:r>
              <a:rPr lang="en-US" sz="2000" dirty="0"/>
              <a:t>Cores</a:t>
            </a:r>
          </a:p>
        </p:txBody>
      </p:sp>
      <p:sp>
        <p:nvSpPr>
          <p:cNvPr id="70" name="TextBox 2">
            <a:extLst>
              <a:ext uri="{FF2B5EF4-FFF2-40B4-BE49-F238E27FC236}">
                <a16:creationId xmlns:a16="http://schemas.microsoft.com/office/drawing/2014/main" id="{4C3E96CA-305D-B978-1BA5-8B7E2DB4CCA9}"/>
              </a:ext>
            </a:extLst>
          </p:cNvPr>
          <p:cNvSpPr txBox="1"/>
          <p:nvPr/>
        </p:nvSpPr>
        <p:spPr>
          <a:xfrm>
            <a:off x="9275115" y="1518538"/>
            <a:ext cx="1158830" cy="442674"/>
          </a:xfrm>
          <a:prstGeom prst="roundRect">
            <a:avLst/>
          </a:prstGeom>
          <a:solidFill>
            <a:srgbClr val="E5ECE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Memory</a:t>
            </a:r>
          </a:p>
        </p:txBody>
      </p:sp>
      <p:grpSp>
        <p:nvGrpSpPr>
          <p:cNvPr id="71" name="Group 70">
            <a:extLst>
              <a:ext uri="{FF2B5EF4-FFF2-40B4-BE49-F238E27FC236}">
                <a16:creationId xmlns:a16="http://schemas.microsoft.com/office/drawing/2014/main" id="{57D3983F-EC8C-4F05-3903-3A26B973758B}"/>
              </a:ext>
            </a:extLst>
          </p:cNvPr>
          <p:cNvGrpSpPr/>
          <p:nvPr/>
        </p:nvGrpSpPr>
        <p:grpSpPr>
          <a:xfrm>
            <a:off x="7178312" y="1633170"/>
            <a:ext cx="274320" cy="274320"/>
            <a:chOff x="9827154" y="4299018"/>
            <a:chExt cx="457200" cy="457200"/>
          </a:xfrm>
        </p:grpSpPr>
        <p:sp>
          <p:nvSpPr>
            <p:cNvPr id="72" name="Oval 71">
              <a:extLst>
                <a:ext uri="{FF2B5EF4-FFF2-40B4-BE49-F238E27FC236}">
                  <a16:creationId xmlns:a16="http://schemas.microsoft.com/office/drawing/2014/main" id="{78A1207F-37D3-3F26-CCA2-AE356EBC3C41}"/>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urved Connector 2128">
              <a:extLst>
                <a:ext uri="{FF2B5EF4-FFF2-40B4-BE49-F238E27FC236}">
                  <a16:creationId xmlns:a16="http://schemas.microsoft.com/office/drawing/2014/main" id="{63A11958-11A2-538F-22E9-E01C6EE07306}"/>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D9EC3D09-3A47-4652-7536-872B9B175A0B}"/>
              </a:ext>
            </a:extLst>
          </p:cNvPr>
          <p:cNvGrpSpPr/>
          <p:nvPr/>
        </p:nvGrpSpPr>
        <p:grpSpPr>
          <a:xfrm>
            <a:off x="7515655" y="1641670"/>
            <a:ext cx="274320" cy="274320"/>
            <a:chOff x="9827154" y="4299018"/>
            <a:chExt cx="457200" cy="457200"/>
          </a:xfrm>
        </p:grpSpPr>
        <p:sp>
          <p:nvSpPr>
            <p:cNvPr id="75" name="Oval 74">
              <a:extLst>
                <a:ext uri="{FF2B5EF4-FFF2-40B4-BE49-F238E27FC236}">
                  <a16:creationId xmlns:a16="http://schemas.microsoft.com/office/drawing/2014/main" id="{B3D82A75-AA26-4F69-AF15-08D8343285CC}"/>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urved Connector 2131">
              <a:extLst>
                <a:ext uri="{FF2B5EF4-FFF2-40B4-BE49-F238E27FC236}">
                  <a16:creationId xmlns:a16="http://schemas.microsoft.com/office/drawing/2014/main" id="{F5897698-C46A-191D-D72A-3872AA529ADE}"/>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89C5685C-BE3A-60ED-0AFE-4F3E1F967124}"/>
              </a:ext>
            </a:extLst>
          </p:cNvPr>
          <p:cNvGrpSpPr/>
          <p:nvPr/>
        </p:nvGrpSpPr>
        <p:grpSpPr>
          <a:xfrm>
            <a:off x="7832649" y="1644735"/>
            <a:ext cx="274320" cy="274320"/>
            <a:chOff x="9827154" y="4299018"/>
            <a:chExt cx="457200" cy="457200"/>
          </a:xfrm>
        </p:grpSpPr>
        <p:sp>
          <p:nvSpPr>
            <p:cNvPr id="78" name="Oval 77">
              <a:extLst>
                <a:ext uri="{FF2B5EF4-FFF2-40B4-BE49-F238E27FC236}">
                  <a16:creationId xmlns:a16="http://schemas.microsoft.com/office/drawing/2014/main" id="{BF98E563-8835-A5B6-5AA5-8FD51C07AEB2}"/>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Curved Connector 2134">
              <a:extLst>
                <a:ext uri="{FF2B5EF4-FFF2-40B4-BE49-F238E27FC236}">
                  <a16:creationId xmlns:a16="http://schemas.microsoft.com/office/drawing/2014/main" id="{010684DA-B6F4-DBA7-B76B-B7AF67E8FF4D}"/>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68EC7E75-4CBF-F1AE-D502-C9D2FF30D2CE}"/>
              </a:ext>
            </a:extLst>
          </p:cNvPr>
          <p:cNvGrpSpPr/>
          <p:nvPr/>
        </p:nvGrpSpPr>
        <p:grpSpPr>
          <a:xfrm>
            <a:off x="8169992" y="1644091"/>
            <a:ext cx="274320" cy="274320"/>
            <a:chOff x="9827154" y="4299018"/>
            <a:chExt cx="457200" cy="457200"/>
          </a:xfrm>
        </p:grpSpPr>
        <p:sp>
          <p:nvSpPr>
            <p:cNvPr id="81" name="Oval 80">
              <a:extLst>
                <a:ext uri="{FF2B5EF4-FFF2-40B4-BE49-F238E27FC236}">
                  <a16:creationId xmlns:a16="http://schemas.microsoft.com/office/drawing/2014/main" id="{0F53B9BA-B45B-4BBC-0B05-C2B4FD4A1C57}"/>
                </a:ext>
              </a:extLst>
            </p:cNvPr>
            <p:cNvSpPr/>
            <p:nvPr/>
          </p:nvSpPr>
          <p:spPr>
            <a:xfrm>
              <a:off x="9827154" y="4299018"/>
              <a:ext cx="457200" cy="457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Curved Connector 2137">
              <a:extLst>
                <a:ext uri="{FF2B5EF4-FFF2-40B4-BE49-F238E27FC236}">
                  <a16:creationId xmlns:a16="http://schemas.microsoft.com/office/drawing/2014/main" id="{1E7D9F80-39D3-8B2E-20B3-6C216930730B}"/>
                </a:ext>
              </a:extLst>
            </p:cNvPr>
            <p:cNvCxnSpPr>
              <a:cxnSpLocks/>
            </p:cNvCxnSpPr>
            <p:nvPr/>
          </p:nvCxnSpPr>
          <p:spPr>
            <a:xfrm rot="3240000">
              <a:off x="9939225" y="4433478"/>
              <a:ext cx="233057" cy="188279"/>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3" name="Rectangle: Rounded Corners 37">
            <a:extLst>
              <a:ext uri="{FF2B5EF4-FFF2-40B4-BE49-F238E27FC236}">
                <a16:creationId xmlns:a16="http://schemas.microsoft.com/office/drawing/2014/main" id="{610B8387-E163-8524-92E8-8587FBDE7A59}"/>
              </a:ext>
            </a:extLst>
          </p:cNvPr>
          <p:cNvSpPr/>
          <p:nvPr/>
        </p:nvSpPr>
        <p:spPr>
          <a:xfrm>
            <a:off x="10272311" y="157100"/>
            <a:ext cx="1672579" cy="6281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84" name="Rectangle 83">
            <a:extLst>
              <a:ext uri="{FF2B5EF4-FFF2-40B4-BE49-F238E27FC236}">
                <a16:creationId xmlns:a16="http://schemas.microsoft.com/office/drawing/2014/main" id="{00EE6D8E-766C-293E-7A8C-FEE8674CEDC2}"/>
              </a:ext>
            </a:extLst>
          </p:cNvPr>
          <p:cNvSpPr/>
          <p:nvPr/>
        </p:nvSpPr>
        <p:spPr>
          <a:xfrm>
            <a:off x="10316477" y="116620"/>
            <a:ext cx="1612557" cy="400110"/>
          </a:xfrm>
          <a:prstGeom prst="rect">
            <a:avLst/>
          </a:prstGeom>
        </p:spPr>
        <p:txBody>
          <a:bodyPr wrap="none">
            <a:spAutoFit/>
          </a:bodyPr>
          <a:lstStyle/>
          <a:p>
            <a:pPr algn="ctr"/>
            <a:r>
              <a:rPr lang="en-US" sz="2000" dirty="0"/>
              <a:t>Network Path</a:t>
            </a:r>
          </a:p>
        </p:txBody>
      </p:sp>
      <p:cxnSp>
        <p:nvCxnSpPr>
          <p:cNvPr id="85" name="Straight Arrow Connector 84">
            <a:extLst>
              <a:ext uri="{FF2B5EF4-FFF2-40B4-BE49-F238E27FC236}">
                <a16:creationId xmlns:a16="http://schemas.microsoft.com/office/drawing/2014/main" id="{1162CB0F-0C4E-3AA1-65A7-D05DB61B499B}"/>
              </a:ext>
            </a:extLst>
          </p:cNvPr>
          <p:cNvCxnSpPr/>
          <p:nvPr/>
        </p:nvCxnSpPr>
        <p:spPr>
          <a:xfrm flipH="1">
            <a:off x="10880000" y="574757"/>
            <a:ext cx="457200" cy="0"/>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9" end="9"/>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p:bldP spid="12" grpId="0" animBg="1"/>
      <p:bldP spid="25" grpId="0" animBg="1"/>
      <p:bldP spid="26" grpId="0" animBg="1"/>
      <p:bldP spid="27" grpId="0"/>
      <p:bldP spid="28" grpId="0"/>
      <p:bldP spid="29" grpId="0" animBg="1"/>
      <p:bldP spid="32" grpId="0" animBg="1"/>
      <p:bldP spid="33" grpId="0" animBg="1"/>
      <p:bldP spid="34" grpId="0" animBg="1"/>
      <p:bldP spid="36" grpId="0" animBg="1"/>
      <p:bldP spid="37" grpId="0"/>
      <p:bldP spid="39" grpId="0" animBg="1"/>
      <p:bldP spid="65" grpId="0" animBg="1"/>
      <p:bldP spid="66" grpId="0"/>
      <p:bldP spid="67" grpId="0" animBg="1"/>
      <p:bldP spid="68" grpId="0"/>
      <p:bldP spid="70" grpId="0" animBg="1"/>
      <p:bldP spid="83" grpId="0" animBg="1"/>
      <p:bldP spid="84" grpId="0"/>
    </p:bldLst>
  </p:timing>
</p:sld>
</file>

<file path=ppt/theme/theme1.xml><?xml version="1.0" encoding="utf-8"?>
<a:theme xmlns:a="http://schemas.openxmlformats.org/drawingml/2006/main" name="Arm_Non_Confidential_Minimalist_2022">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Non_Confidential_Minimalist_2022" id="{5EFF678C-2412-C343-9974-BB9D0866A844}" vid="{5D76835E-56BB-E348-AE60-7ACD6E13A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purl.org/dc/elements/1.1/"/>
    <ds:schemaRef ds:uri="http://schemas.microsoft.com/office/2006/metadata/properties"/>
    <ds:schemaRef ds:uri="f2ad5090-61a8-4b8c-ab70-68f4ff4d1933"/>
    <ds:schemaRef ds:uri="http://schemas.microsoft.com/sharepoint/v3"/>
    <ds:schemaRef ds:uri="http://schemas.microsoft.com/sharepoint/v3/fields"/>
    <ds:schemaRef ds:uri="http://www.w3.org/XML/1998/namespac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27988</TotalTime>
  <Words>852</Words>
  <Application>Microsoft Macintosh PowerPoint</Application>
  <PresentationFormat>Widescreen</PresentationFormat>
  <Paragraphs>262</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Arm_Non_Confidential_Minimalist_2022</vt:lpstr>
      <vt:lpstr>Exploring BlueField-2 DPU as an Accelerator for Latency Sensitive Workloads</vt:lpstr>
      <vt:lpstr>About Me</vt:lpstr>
      <vt:lpstr>Inside the Datacenter</vt:lpstr>
      <vt:lpstr>BlueField-2 DPU</vt:lpstr>
      <vt:lpstr>BlueField-2 DPU Operation Mode</vt:lpstr>
      <vt:lpstr>System Requirements</vt:lpstr>
      <vt:lpstr>RDMA Microbenchmark</vt:lpstr>
      <vt:lpstr>Testbed Setup</vt:lpstr>
      <vt:lpstr>Client Send Rate</vt:lpstr>
      <vt:lpstr>Can the DPU’s Arm Cores Keep Up?</vt:lpstr>
      <vt:lpstr>BF-2 DPU as Message Forwarder</vt:lpstr>
      <vt:lpstr>Putting it all together</vt:lpstr>
      <vt:lpstr>Conclusion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 - Sparking the  World’s Potential</dc:title>
  <dc:subject/>
  <dc:creator>Hoa Tong</dc:creator>
  <cp:keywords/>
  <dc:description/>
  <cp:lastModifiedBy>Hamed Seyedroudbari</cp:lastModifiedBy>
  <cp:revision>243</cp:revision>
  <dcterms:created xsi:type="dcterms:W3CDTF">2021-11-16T21:11:49Z</dcterms:created>
  <dcterms:modified xsi:type="dcterms:W3CDTF">2022-08-17T16:27:04Z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